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E8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A3F-1DD1-4B33-B6BD-20893BCB5C1E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94C2-C6F5-4004-8B1E-C32264EEC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A3F-1DD1-4B33-B6BD-20893BCB5C1E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94C2-C6F5-4004-8B1E-C32264EEC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A3F-1DD1-4B33-B6BD-20893BCB5C1E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94C2-C6F5-4004-8B1E-C32264EEC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A3F-1DD1-4B33-B6BD-20893BCB5C1E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94C2-C6F5-4004-8B1E-C32264EEC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A3F-1DD1-4B33-B6BD-20893BCB5C1E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94C2-C6F5-4004-8B1E-C32264EEC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A3F-1DD1-4B33-B6BD-20893BCB5C1E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94C2-C6F5-4004-8B1E-C32264EEC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A3F-1DD1-4B33-B6BD-20893BCB5C1E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94C2-C6F5-4004-8B1E-C32264EEC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A3F-1DD1-4B33-B6BD-20893BCB5C1E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94C2-C6F5-4004-8B1E-C32264EEC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A3F-1DD1-4B33-B6BD-20893BCB5C1E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94C2-C6F5-4004-8B1E-C32264EEC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A3F-1DD1-4B33-B6BD-20893BCB5C1E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94C2-C6F5-4004-8B1E-C32264EEC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A3F-1DD1-4B33-B6BD-20893BCB5C1E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4594C2-C6F5-4004-8B1E-C32264EECB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AB1A3F-1DD1-4B33-B6BD-20893BCB5C1E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4594C2-C6F5-4004-8B1E-C32264EECB0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340768"/>
            <a:ext cx="8928992" cy="3096344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71600"/>
            <a:ext cx="7992888" cy="18413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«ПЕДАГОГ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ВВЕДЕНИЯ И РЕАЛИЗАЦИИ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1440160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i="1" dirty="0">
                <a:solidFill>
                  <a:srgbClr val="0A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 деле обучения и воспитания, во всем школьном деле ничего нельзя улучшить, минуя голову учителя</a:t>
            </a:r>
            <a:r>
              <a:rPr lang="ru-RU" b="1" i="1" dirty="0" smtClean="0">
                <a:solidFill>
                  <a:srgbClr val="0A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0A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0A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lang="ru-RU" b="1" i="1" dirty="0" err="1" smtClean="0">
                <a:solidFill>
                  <a:srgbClr val="0A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К.Д.Ушинский</a:t>
            </a:r>
            <a:endParaRPr lang="ru-RU" dirty="0">
              <a:solidFill>
                <a:srgbClr val="0A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331640" y="2919822"/>
            <a:ext cx="669674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3520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0989" y="1196752"/>
            <a:ext cx="8082023" cy="54800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6635080" cy="1143000"/>
          </a:xfrm>
        </p:spPr>
        <p:txBody>
          <a:bodyPr>
            <a:noAutofit/>
          </a:bodyPr>
          <a:lstStyle/>
          <a:p>
            <a:pPr algn="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ПРОФСТАНДАРТА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Минтруда РФ от 15.12.2016г., №745н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23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0" rIns="0" bIns="0" anchor="ctr" anchorCtr="0">
            <a:normAutofit/>
          </a:bodyPr>
          <a:lstStyle/>
          <a:p>
            <a:pPr algn="ctr"/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«ДОРОЖНАЯ КАРТА» ВНЕДРЕНИЯ ПРОФСТАНДАРТА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100" b="1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ШИРОКОЕ ОБСУЖДЕНИЕ ПРОФСТАНДАРТА: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психологической готовности</a:t>
            </a:r>
            <a:endParaRPr lang="ru-RU" sz="21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НА ПИЛОТНЫХ ПЛОЩАДКАХ И ДОРАБОТКА:</a:t>
            </a:r>
            <a:endParaRPr lang="ru-RU" sz="21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новой процедуры аттестации</a:t>
            </a:r>
            <a:endParaRPr lang="ru-RU" sz="21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несогласованности в документах нормативно-правовой базы</a:t>
            </a:r>
            <a:endParaRPr lang="ru-RU" sz="21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одернизация системы подготовки и переподготовки</a:t>
            </a:r>
            <a:endParaRPr lang="ru-RU" sz="21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беспечение материально-технических и финансовых условий</a:t>
            </a:r>
            <a:endParaRPr lang="ru-RU" sz="21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59632" y="1844824"/>
            <a:ext cx="669674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1543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ПРИМЕНЕНИЮ ПРОФСТАНДАРТА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935480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ОБРАЗОВАТЕЛЬНОЙ ОРГАНИЗАЦИИ НЕОБХОДИМО :</a:t>
            </a:r>
          </a:p>
          <a:p>
            <a:pPr marL="0" indent="0">
              <a:buNone/>
            </a:pPr>
            <a:endParaRPr lang="ru-RU" sz="2000" b="1" u="sng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ТРЕБОВАНИЙ ПРОФСТАНДАРТА</a:t>
            </a:r>
          </a:p>
          <a:p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МОНИТОРИНГСООТВЕТСТВИЯ ПЕДАГОГИЧЕСКИХ РАБОТНИКОВ ТРЕБОВАНИЯМ ПРОФСТАНДАРТА: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образованию и обучению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опыту практической работы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особым условиям допуска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необходимым знаниям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необходимым условиям</a:t>
            </a:r>
          </a:p>
          <a:p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ДЕЯТЕЛЬНОСТИ ПО ПОДГОТОВКЕ К ПРИМЕНЕНИЮ ПРОФСТАНДАРТА: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мероприятий по обучению </a:t>
            </a:r>
            <a:r>
              <a:rPr lang="ru-RU" sz="1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педработников</a:t>
            </a:r>
            <a:endParaRPr lang="ru-RU" sz="18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орректировка локальных актов и других документов с учетом положений </a:t>
            </a:r>
            <a:r>
              <a:rPr lang="ru-RU" sz="1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профстандарта</a:t>
            </a:r>
            <a:endParaRPr lang="ru-RU" sz="18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59632" y="1916832"/>
            <a:ext cx="669674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0526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0" rIns="0" bIns="0" anchor="ctr" anchorCtr="0">
            <a:normAutofit/>
          </a:bodyPr>
          <a:lstStyle/>
          <a:p>
            <a:pPr algn="ctr"/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ПРОФЕССИОНАЛЬНЫЙ СТАНДАРТ «ПЕДАГОГ»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2136224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В РЕШЕНИЕ ПЕДАГОГИЧЕСКОГО СОВЕТА:</a:t>
            </a:r>
          </a:p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в тематику заседаний МО изучение профессионального стандарта </a:t>
            </a:r>
          </a:p>
          <a:p>
            <a:pPr marL="0" indent="0">
              <a:buNone/>
            </a:pPr>
            <a:r>
              <a:rPr lang="ru-RU" sz="20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 течение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полугодия текущего учебного года</a:t>
            </a:r>
          </a:p>
          <a:p>
            <a:pPr marL="0" indent="0">
              <a:buNone/>
            </a:pPr>
            <a:r>
              <a:rPr lang="ru-RU" sz="20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руководители МО</a:t>
            </a:r>
          </a:p>
          <a:p>
            <a:pPr marL="0" indent="0">
              <a:buNone/>
            </a:pP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Спланировать и обеспечить реализацию плана деятельности по подготовке к применению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профстандарта</a:t>
            </a:r>
            <a:endParaRPr lang="ru-RU" sz="24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01 сентября текущего учебного года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директор, заместители директора, руководители МО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59632" y="1844824"/>
            <a:ext cx="669674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31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0" rIns="0" bIns="0" anchor="ctr" anchorCtr="0">
            <a:normAutofit/>
          </a:bodyPr>
          <a:lstStyle/>
          <a:p>
            <a:pPr algn="ctr"/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ОПРЕДЕЛЕНИЕ ПРОФЕССИОНАЛЬНОГО СТАНДАРТА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1999381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70"/>
              </a:spcBef>
              <a:spcAft>
                <a:spcPts val="0"/>
              </a:spcAft>
              <a:buNone/>
            </a:pP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Трудовой кодекс РФ,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500" b="1" spc="-23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статья 195 :</a:t>
            </a:r>
            <a:endParaRPr lang="ru-RU" sz="25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ts val="3190"/>
              </a:lnSpc>
              <a:spcBef>
                <a:spcPts val="2495"/>
              </a:spcBef>
              <a:spcAft>
                <a:spcPts val="0"/>
              </a:spcAft>
            </a:pPr>
            <a:r>
              <a:rPr lang="ru-RU" sz="2500" b="1" u="sng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Профессиональный стандарт</a:t>
            </a: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–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характеристика </a:t>
            </a:r>
            <a:r>
              <a:rPr lang="ru-RU" sz="2500" b="1" i="1" spc="-8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квалификации, необходимой работнику для осуществления </a:t>
            </a:r>
            <a:r>
              <a:rPr lang="ru-RU" sz="2500" b="1" i="1" spc="-6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определенного вида профессиональной деятельности</a:t>
            </a:r>
            <a:endParaRPr lang="ru-RU" sz="2500" b="1" dirty="0" smtClean="0">
              <a:solidFill>
                <a:schemeClr val="accent1">
                  <a:lumMod val="75000"/>
                </a:schemeClr>
              </a:solidFill>
              <a:effectLst/>
              <a:latin typeface="Arial"/>
              <a:ea typeface="Times New Roman"/>
            </a:endParaRPr>
          </a:p>
          <a:p>
            <a:pPr marR="12065" algn="just">
              <a:lnSpc>
                <a:spcPts val="3190"/>
              </a:lnSpc>
              <a:spcBef>
                <a:spcPts val="1465"/>
              </a:spcBef>
              <a:spcAft>
                <a:spcPts val="0"/>
              </a:spcAft>
            </a:pPr>
            <a:r>
              <a:rPr lang="ru-RU" sz="2500" b="1" u="sng" spc="-1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Квалификация работника</a:t>
            </a:r>
            <a:r>
              <a:rPr lang="ru-RU" sz="2500" b="1" spc="-1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500" i="1" spc="-1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– </a:t>
            </a:r>
            <a:r>
              <a:rPr lang="ru-RU" sz="2500" b="1" i="1" spc="-1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уровень знаний, умений, </a:t>
            </a:r>
            <a:r>
              <a:rPr lang="ru-RU" sz="2500" b="1" i="1" spc="-9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профессиональных навыков и опыта работы работника</a:t>
            </a: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</a:br>
            <a:endParaRPr lang="ru-RU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59632" y="1916832"/>
            <a:ext cx="669674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206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0" rIns="0" bIns="0" anchor="ctr" anchorCtr="0">
            <a:normAutofit/>
          </a:bodyPr>
          <a:lstStyle/>
          <a:p>
            <a:pPr algn="ctr"/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ПРОФЕССИОНАЛЬНЫЙ СТАНДАРТ «ПЕДАГОГ»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2500" b="1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Профессиональный стандарт «Педагог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(педагогическая деятельность в дошкольном, начальном общем, основном общем, среднем общем образовании)»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 – общенациональная рамка, определяющая основные требования к образованию, опыту практической работы, профессиональным и личностным компетенциям педагога</a:t>
            </a:r>
            <a:endParaRPr lang="ru-RU" sz="25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59632" y="1916832"/>
            <a:ext cx="669674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0688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pPr algn="ctr"/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НОРМАТИВНОЕ  ОБЕСПЕЧЕНИЕ </a:t>
            </a:r>
            <a:endParaRPr lang="ru-RU" sz="2800" kern="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935480"/>
            <a:ext cx="8229600" cy="438912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ts val="2690"/>
              </a:lnSpc>
              <a:spcBef>
                <a:spcPts val="4440"/>
              </a:spcBef>
              <a:spcAft>
                <a:spcPts val="0"/>
              </a:spcAft>
              <a:buNone/>
              <a:tabLst>
                <a:tab pos="575945" algn="l"/>
              </a:tabLst>
            </a:pPr>
            <a:r>
              <a:rPr lang="ru-RU" sz="3600" b="1" spc="-1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Указ Президента РФ «О мероприятиях по реализации государственной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социальной политики» №597-у от 07.05.2012 г.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ts val="2690"/>
              </a:lnSpc>
              <a:spcBef>
                <a:spcPts val="1225"/>
              </a:spcBef>
              <a:spcAft>
                <a:spcPts val="0"/>
              </a:spcAft>
              <a:buNone/>
              <a:tabLst>
                <a:tab pos="575945" algn="l"/>
              </a:tabLst>
            </a:pPr>
            <a:r>
              <a:rPr lang="ru-RU" sz="3600" b="1" spc="-9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"Трудовой кодекс Российской Федерации" от 30.12.2001 </a:t>
            </a:r>
            <a:r>
              <a:rPr lang="en-US" sz="3600" b="1" spc="-9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</a:t>
            </a:r>
            <a:r>
              <a:rPr lang="ru-RU" sz="3600" b="1" spc="-9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197-ФЗ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(ред. от 30.12.2015)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Bef>
                <a:spcPts val="1250"/>
              </a:spcBef>
              <a:spcAft>
                <a:spcPts val="0"/>
              </a:spcAft>
              <a:buNone/>
              <a:tabLst>
                <a:tab pos="575945" algn="l"/>
              </a:tabLst>
            </a:pPr>
            <a:r>
              <a:rPr lang="ru-RU" sz="3600" b="1" spc="-8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ФЗ «Об образовании в </a:t>
            </a:r>
            <a:r>
              <a:rPr lang="ru-RU" sz="3600" b="1" spc="-9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Российской Федерации</a:t>
            </a:r>
            <a:r>
              <a:rPr lang="ru-RU" sz="3600" b="1" spc="-8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 от 29.12.2012 </a:t>
            </a:r>
            <a:r>
              <a:rPr lang="en-US" sz="3600" b="1" spc="-8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</a:t>
            </a:r>
            <a:r>
              <a:rPr lang="ru-RU" sz="3600" b="1" spc="-8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273-ФЗ  (ред. от 30.12.2015), ст. 46, 52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ts val="2590"/>
              </a:lnSpc>
              <a:spcBef>
                <a:spcPts val="1270"/>
              </a:spcBef>
              <a:spcAft>
                <a:spcPts val="0"/>
              </a:spcAft>
              <a:buNone/>
              <a:tabLst>
                <a:tab pos="575945" algn="l"/>
              </a:tabLst>
            </a:pPr>
            <a:r>
              <a:rPr lang="ru-RU" sz="3600" b="1" spc="-14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Постановление Правительства РФ от 22.01. 2013 г.№23 «О Правилах </a:t>
            </a:r>
            <a:r>
              <a:rPr lang="ru-RU" sz="3600" b="1" spc="-15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разработки, утверждения и применения профессиональных стандартов»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ts val="2615"/>
              </a:lnSpc>
              <a:spcBef>
                <a:spcPts val="1320"/>
              </a:spcBef>
              <a:spcAft>
                <a:spcPts val="0"/>
              </a:spcAft>
              <a:buNone/>
              <a:tabLst>
                <a:tab pos="575945" algn="l"/>
              </a:tabLst>
            </a:pPr>
            <a:r>
              <a:rPr lang="ru-RU" sz="3600" b="1" spc="-15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Профессиональный стандарт «Педагог (педагогическая деятельность в дошкольном, начальном общем, основном общем, среднем общем образовании</a:t>
            </a:r>
            <a:r>
              <a:rPr lang="ru-RU" sz="3600" b="1" spc="-12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 (утв. приказом Минтруда РФ №544н от 18.10.2013 г.)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59632" y="1700808"/>
            <a:ext cx="669674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7843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 vert="horz" lIns="0" rIns="0" bIns="0" anchor="ctr" anchorCtr="0">
            <a:normAutofit/>
          </a:bodyPr>
          <a:lstStyle/>
          <a:p>
            <a:pPr algn="ctr"/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НОРМАТИВНОЕ ОБЕСПЕЧЕНИЕ</a:t>
            </a:r>
            <a:br>
              <a:rPr lang="ru-RU" sz="28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20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(документы по разработке профессиональных стандартов)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1600" b="1" spc="-3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Приказ Минтруда РФ от 12 апреля 2013г. №147н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effectLst/>
              <a:latin typeface="Arial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утвержден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Макет профессионального стандарта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( 4 раздела: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I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раздел «Общие </a:t>
            </a:r>
            <a:r>
              <a:rPr lang="ru-RU" sz="1600" spc="-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сведения», </a:t>
            </a:r>
            <a:r>
              <a:rPr lang="en-US" sz="1600" spc="-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II</a:t>
            </a:r>
            <a:r>
              <a:rPr lang="ru-RU" sz="1600" spc="-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раздел «Описание трудовых функций, входящих в профессиональный стандарт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(функциональная карта вида профессиональной деятельности)»,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III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раздел «Характеристика обобщенных трудовых функций» и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IV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раздел «Сведения об организациях-разработчиках профессионального стандарта»);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effectLst/>
              <a:latin typeface="Arial"/>
              <a:ea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1190" algn="l"/>
              </a:tabLst>
            </a:pPr>
            <a:r>
              <a:rPr lang="ru-RU" sz="1600" b="1" spc="-4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Приказ Минтруда РФ от 12 апреля 2013 г. №148н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effectLst/>
              <a:latin typeface="Arial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утверждены 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уровни   квалификации  в   целях разработки  проектов   профессиональных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effectLst/>
              <a:latin typeface="Arial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стандартов  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(установлено  9  уровней   квалификации,   которые   определяют  требования умениям,   знаниям,   уровню   квалификации в зависимости  от полномочий   и   ответственности работника); для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профстандарта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учителя -  6 уровень ( в проектной версии новой редакции – 6 и 7 уровни);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effectLst/>
              <a:latin typeface="Arial"/>
              <a:ea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1190" algn="l"/>
              </a:tabLst>
            </a:pPr>
            <a:r>
              <a:rPr lang="ru-RU" sz="1600" b="1" spc="-5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Приказ Минтруда России от 29 апреля 2013г. №170н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effectLst/>
              <a:latin typeface="Arial"/>
              <a:ea typeface="Times New Roman"/>
            </a:endParaRPr>
          </a:p>
          <a:p>
            <a:pPr marL="0" indent="0">
              <a:lnSpc>
                <a:spcPts val="1585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утверждены  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Методические  рекомендации  по  разработке  профессионального   стандарта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effectLst/>
              <a:latin typeface="Arial"/>
              <a:ea typeface="Times New Roman"/>
            </a:endParaRPr>
          </a:p>
          <a:p>
            <a:pPr marL="0" marR="8890" indent="0" algn="just">
              <a:lnSpc>
                <a:spcPts val="1585"/>
              </a:lnSpc>
              <a:spcAft>
                <a:spcPts val="0"/>
              </a:spcAft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(подготовлены целях оказания практической помощи объединениям работодателей, работодателям, профессиональным сообществам, саморегулируемым организациям и иным некоммерческим организациям, образовательным организациям профессионального образования и другим заинтересованным организациям (разработчики проектов профессиональных стандартов) в разработке проектов профессиональных стандартов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effectLst/>
              <a:latin typeface="Arial"/>
              <a:ea typeface="Times New Roman"/>
            </a:endParaRPr>
          </a:p>
          <a:p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59632" y="1556792"/>
            <a:ext cx="669674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91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0" rIns="0" bIns="0" anchor="ctr" anchorCtr="0">
            <a:normAutofit/>
          </a:bodyPr>
          <a:lstStyle/>
          <a:p>
            <a:pPr algn="ctr"/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ЗАДАЧИ ПРОФЕССИОНАЛЬНОГО СТАНДАРТА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935480"/>
            <a:ext cx="8229600" cy="438912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4200" b="1" u="sng" spc="-85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Профстандарт</a:t>
            </a:r>
            <a:r>
              <a:rPr lang="ru-RU" sz="4200" b="1" spc="-8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b="1" spc="-8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инструмент реализации стратегии образования в меняющемся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мире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505"/>
              </a:spcBef>
              <a:spcAft>
                <a:spcPts val="0"/>
              </a:spcAft>
              <a:buNone/>
            </a:pPr>
            <a:r>
              <a:rPr lang="ru-RU" sz="4200" b="1" u="sng" spc="-8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Профстандарт</a:t>
            </a:r>
            <a:r>
              <a:rPr lang="ru-RU" sz="3600" b="1" spc="-8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инструмент повышения качества образования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Aft>
                <a:spcPts val="0"/>
              </a:spcAft>
              <a:buNone/>
            </a:pPr>
            <a:r>
              <a:rPr lang="ru-RU" sz="4200" b="1" u="sng" spc="-75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Профстандарт</a:t>
            </a:r>
            <a:r>
              <a:rPr lang="ru-RU" sz="3600" b="1" spc="-7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объективный измеритель квалификации педагога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Aft>
                <a:spcPts val="0"/>
              </a:spcAft>
              <a:buNone/>
            </a:pPr>
            <a:r>
              <a:rPr lang="ru-RU" sz="4200" b="1" u="sng" spc="-75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Профстандарт</a:t>
            </a:r>
            <a:r>
              <a:rPr lang="ru-RU" sz="3600" b="1" spc="-7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средство отбора педагогических кадров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2185"/>
              </a:spcBef>
              <a:spcAft>
                <a:spcPts val="0"/>
              </a:spcAft>
              <a:buNone/>
            </a:pPr>
            <a:r>
              <a:rPr lang="ru-RU" sz="4200" b="1" u="sng" spc="-1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Профстандарт</a:t>
            </a:r>
            <a:r>
              <a:rPr lang="ru-RU" sz="3600" b="1" spc="-1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основа для формирования трудового договора, фиксирующего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отношения между работником и работодателем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2710"/>
              </a:spcBef>
              <a:spcAft>
                <a:spcPts val="0"/>
              </a:spcAft>
              <a:buNone/>
            </a:pPr>
            <a:r>
              <a:rPr lang="ru-RU" sz="4200" b="1" u="sng" spc="-1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Профстандарт</a:t>
            </a:r>
            <a:r>
              <a:rPr lang="ru-RU" sz="3600" b="1" spc="-1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основа для формирования эффективной системы оплаты труда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59632" y="1844824"/>
            <a:ext cx="669674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000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0" rIns="0" bIns="0" anchor="ctr" anchorCtr="0">
            <a:normAutofit/>
          </a:bodyPr>
          <a:lstStyle/>
          <a:p>
            <a:pPr algn="ctr"/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ЗАДАЧИ ПРОФЕССИОНАЛЬНОГОСТАНДАРТА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935480"/>
            <a:ext cx="82296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000" b="1" u="sng" spc="-85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Профстандарт</a:t>
            </a:r>
            <a:r>
              <a:rPr lang="ru-RU" sz="2000" b="1" spc="-8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- инструмент реализации стратегии образования в меняющемся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мире (вызовы времени)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effectLst/>
              <a:latin typeface="Arial"/>
              <a:ea typeface="Times New Roman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000" spc="-13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    В соответствии с полученными результатам  исследования РАО и РАМН по теме:  «Ребенок 21 века: какой он ?» </a:t>
            </a:r>
            <a:r>
              <a:rPr lang="ru-RU" sz="2000" u="sng" spc="-13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новые компетенции педагога</a:t>
            </a:r>
            <a:r>
              <a:rPr lang="ru-RU" sz="2000" spc="-13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: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effectLst/>
              <a:latin typeface="Arial"/>
              <a:ea typeface="Times New Roman"/>
            </a:endParaRP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sz="2000" spc="-13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Работа с одарёнными детьми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effectLst/>
              <a:latin typeface="Arial"/>
              <a:ea typeface="Times New Roman"/>
            </a:endParaRPr>
          </a:p>
          <a:p>
            <a:pPr marL="514350" indent="-514350" algn="just">
              <a:lnSpc>
                <a:spcPts val="2665"/>
              </a:lnSpc>
              <a:spcBef>
                <a:spcPts val="360"/>
              </a:spcBef>
              <a:buFont typeface="+mj-lt"/>
              <a:buAutoNum type="arabicPeriod"/>
              <a:tabLst>
                <a:tab pos="341630" algn="l"/>
              </a:tabLst>
            </a:pPr>
            <a:r>
              <a:rPr lang="ru-RU" sz="2000" spc="-13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Работа в условиях реализации программ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инклюзивного образования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effectLst/>
              <a:latin typeface="Arial"/>
              <a:ea typeface="Times New Roman"/>
            </a:endParaRPr>
          </a:p>
          <a:p>
            <a:pPr marL="514350" indent="-514350" algn="just">
              <a:lnSpc>
                <a:spcPts val="2590"/>
              </a:lnSpc>
              <a:spcBef>
                <a:spcPts val="335"/>
              </a:spcBef>
              <a:buFont typeface="+mj-lt"/>
              <a:buAutoNum type="arabicPeriod"/>
              <a:tabLst>
                <a:tab pos="341630" algn="l"/>
              </a:tabLst>
            </a:pPr>
            <a:r>
              <a:rPr lang="ru-RU" sz="2000" spc="-145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Работа с детьми, имеющими проблемы 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развитии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effectLst/>
              <a:latin typeface="Arial"/>
              <a:ea typeface="Times New Roman"/>
            </a:endParaRPr>
          </a:p>
          <a:p>
            <a:pPr marL="514350" indent="-514350" algn="just">
              <a:lnSpc>
                <a:spcPts val="2590"/>
              </a:lnSpc>
              <a:spcBef>
                <a:spcPts val="335"/>
              </a:spcBef>
              <a:buFont typeface="+mj-lt"/>
              <a:buAutoNum type="arabicPeriod"/>
              <a:tabLst>
                <a:tab pos="341630" algn="l"/>
              </a:tabLs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Преподавание русского языка обучающимся для которых он не родной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effectLst/>
              <a:latin typeface="Arial"/>
              <a:ea typeface="Times New Roman"/>
            </a:endParaRPr>
          </a:p>
          <a:p>
            <a:pPr marL="528320" indent="-514350">
              <a:lnSpc>
                <a:spcPts val="2735"/>
              </a:lnSpc>
              <a:spcBef>
                <a:spcPts val="53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Работа с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девиантными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, зависимыми, социально запущенными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социально  уязвимыми детьми, имеющими серьезные отклонения в  поведении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</a:b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59632" y="1844824"/>
            <a:ext cx="669674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8044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 vert="horz" lIns="0" rIns="0" bIns="0" anchor="ctr" anchorCtr="0">
            <a:normAutofit/>
          </a:bodyPr>
          <a:lstStyle/>
          <a:p>
            <a:pPr algn="ctr"/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ОБЛАСТИ ПРИМЕНЕНИЯ ПРОФСТАНДАРТА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639341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С 01.01. 2020 ГОДА (ПОСТАНОВЛЕНИЕ ПРАВИТЕЛЬСТВА РФ ОТ 27.06.2016 г. №584):</a:t>
            </a:r>
            <a:endParaRPr lang="ru-RU" sz="18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ФОРМИРОВАНИЕ КАДРОВОЙ ПОЛИТИКИ ОРГАНИЗАЦИИ  И УПРАВЛЕНИЕ ПЕРСОНАЛОМ (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РАЦИОНАЛЬНОЕ ШТАТНОЕ РАСПИСАНИЕ И ЭФФЕКТИВНОЕ ВЗАИМОДЕЙСТВИЕ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ru-RU" sz="18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ЗАКЛЮЧЕНИЕ ТРУДОВЫХ ДОГОВОРОВ</a:t>
            </a:r>
            <a:endParaRPr lang="ru-RU" sz="18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РАЗРАБОТКА ДОЛЖНОСТНЫХ ИНСТРУКЦИЙ</a:t>
            </a:r>
            <a:endParaRPr lang="ru-RU" sz="18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УСТАНОВЛЕНИЕ СИСТЕМЫ ОПЛАТЫ ТРУДА</a:t>
            </a:r>
            <a:endParaRPr lang="ru-RU" sz="18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АТТЕСТАЦИЯ</a:t>
            </a:r>
            <a:endParaRPr lang="ru-RU" sz="18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НЕЗАВИСИМАЯ ОЦЕНКА КВАЛИФИКАЦИИ</a:t>
            </a:r>
            <a:endParaRPr lang="ru-RU" sz="18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ПОВЫШЕНИЕ КВАЛИФИКАЦИИ, КОРПОРАТИВНОЕ ОБУЧЕНИЕ</a:t>
            </a:r>
            <a:endParaRPr lang="ru-RU" sz="18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*с 01.09.2019г. по решению Всероссийского августовского совещания педагогических работников (приказ Минтруда России от 15.12.2016г. №745 находится на регистрации в Минюсте России)</a:t>
            </a:r>
            <a:endParaRPr lang="ru-RU" sz="1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18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59632" y="1556792"/>
            <a:ext cx="669674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8121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 vert="horz" lIns="0" rIns="0" bIns="0" anchor="ctr" anchorCtr="0">
            <a:normAutofit fontScale="90000"/>
          </a:bodyPr>
          <a:lstStyle/>
          <a:p>
            <a:pPr algn="ctr"/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СТРУКТУРА ПРОФСТАНДАРТА</a:t>
            </a:r>
            <a:br>
              <a:rPr lang="ru-RU" sz="28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22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(приказ Минтруда РФ от 18.10.2013г., №544н)</a:t>
            </a:r>
            <a:br>
              <a:rPr lang="ru-RU" sz="2200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endParaRPr lang="ru-RU" sz="2800" b="1" kern="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259632" y="1556792"/>
            <a:ext cx="669674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8157" y="1710495"/>
            <a:ext cx="7507687" cy="510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80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533</TotalTime>
  <Words>787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ПРОФЕССИОНАЛЬНЫЙ СТАНДАРТ «ПЕДАГОГ»: АСПЕКТЫ ВВЕДЕНИЯ И РЕАЛИЗАЦИИ </vt:lpstr>
      <vt:lpstr>ОПРЕДЕЛЕНИЕ ПРОФЕССИОНАЛЬНОГО СТАНДАРТА</vt:lpstr>
      <vt:lpstr>ПРОФЕССИОНАЛЬНЫЙ СТАНДАРТ «ПЕДАГОГ»</vt:lpstr>
      <vt:lpstr>НОРМАТИВНОЕ  ОБЕСПЕЧЕНИЕ </vt:lpstr>
      <vt:lpstr>НОРМАТИВНОЕ ОБЕСПЕЧЕНИЕ (документы по разработке профессиональных стандартов)</vt:lpstr>
      <vt:lpstr>ЗАДАЧИ ПРОФЕССИОНАЛЬНОГО СТАНДАРТА</vt:lpstr>
      <vt:lpstr>ЗАДАЧИ ПРОФЕССИОНАЛЬНОГОСТАНДАРТА</vt:lpstr>
      <vt:lpstr>ОБЛАСТИ ПРИМЕНЕНИЯ ПРОФСТАНДАРТА</vt:lpstr>
      <vt:lpstr>СТРУКТУРА ПРОФСТАНДАРТА (приказ Минтруда РФ от 18.10.2013г., №544н) </vt:lpstr>
      <vt:lpstr>СТРУКТУРА ПРОФСТАНДАРТА (приказ Минтруда РФ от 15.12.2016г., №745н)</vt:lpstr>
      <vt:lpstr>«ДОРОЖНАЯ КАРТА» ВНЕДРЕНИЯ ПРОФСТАНДАРТА</vt:lpstr>
      <vt:lpstr>ПОДГОТОВКА К ПРИМЕНЕНИЮ ПРОФСТАНДАРТА</vt:lpstr>
      <vt:lpstr>ПРОФЕССИОНАЛЬНЫЙ СТАНДАРТ «ПЕДАГОГ»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«ПЕДАГОГ»: АСПЕКТЫ ВВЕДЕНИЯ И РЕАЛИЗАЦИИ</dc:title>
  <dc:creator>Андрей Прохода</dc:creator>
  <cp:lastModifiedBy>админ</cp:lastModifiedBy>
  <cp:revision>26</cp:revision>
  <dcterms:created xsi:type="dcterms:W3CDTF">2017-03-24T06:48:10Z</dcterms:created>
  <dcterms:modified xsi:type="dcterms:W3CDTF">2021-02-09T12:19:33Z</dcterms:modified>
</cp:coreProperties>
</file>