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9A577E-06AB-4A57-AF8B-238FAB5DD509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0C2971-CAA5-4E01-ADCD-070EF72BB4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9775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640F7E-E05A-42EB-86C3-5D79AAF0388E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16193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037831E-3968-4FD9-BAFB-D6EFCC4B0C25}" type="slidenum">
              <a:rPr lang="ru-RU" smtClean="0">
                <a:cs typeface="Arial" charset="0"/>
              </a:rPr>
              <a:pPr/>
              <a:t>8</a:t>
            </a:fld>
            <a:endParaRPr lang="ru-RU" smtClean="0">
              <a:cs typeface="Arial" charset="0"/>
            </a:endParaRPr>
          </a:p>
        </p:txBody>
      </p:sp>
      <p:sp>
        <p:nvSpPr>
          <p:cNvPr id="33794" name="Rectangle 7"/>
          <p:cNvSpPr txBox="1">
            <a:spLocks noGrp="1" noChangeArrowheads="1"/>
          </p:cNvSpPr>
          <p:nvPr/>
        </p:nvSpPr>
        <p:spPr bwMode="auto">
          <a:xfrm>
            <a:off x="3883853" y="8683439"/>
            <a:ext cx="2972547" cy="459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5" rIns="91429" bIns="45715" anchor="b"/>
          <a:lstStyle/>
          <a:p>
            <a:pPr algn="r"/>
            <a:fld id="{A33C807A-3928-4590-8403-E4CBAC32ED84}" type="slidenum">
              <a:rPr lang="ru-RU" sz="1200"/>
              <a:pPr algn="r"/>
              <a:t>8</a:t>
            </a:fld>
            <a:endParaRPr lang="ru-RU" sz="1200"/>
          </a:p>
        </p:txBody>
      </p:sp>
      <p:sp>
        <p:nvSpPr>
          <p:cNvPr id="33795" name="Rectangle 7"/>
          <p:cNvSpPr txBox="1">
            <a:spLocks noGrp="1" noChangeArrowheads="1"/>
          </p:cNvSpPr>
          <p:nvPr/>
        </p:nvSpPr>
        <p:spPr bwMode="auto">
          <a:xfrm>
            <a:off x="3883853" y="8683439"/>
            <a:ext cx="2972547" cy="459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5" rIns="91429" bIns="45715" anchor="b"/>
          <a:lstStyle/>
          <a:p>
            <a:pPr algn="r"/>
            <a:fld id="{EB20F3D6-2785-496C-9F8D-B477F041BABC}" type="slidenum">
              <a:rPr lang="ru-RU" sz="1200"/>
              <a:pPr algn="r"/>
              <a:t>8</a:t>
            </a:fld>
            <a:endParaRPr lang="ru-RU" sz="1200"/>
          </a:p>
        </p:txBody>
      </p:sp>
      <p:sp>
        <p:nvSpPr>
          <p:cNvPr id="337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2625"/>
            <a:ext cx="4579937" cy="3433763"/>
          </a:xfrm>
          <a:ln/>
        </p:spPr>
      </p:sp>
      <p:sp>
        <p:nvSpPr>
          <p:cNvPr id="337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481" y="4346838"/>
            <a:ext cx="5487041" cy="4114361"/>
          </a:xfrm>
          <a:noFill/>
          <a:ln/>
        </p:spPr>
        <p:txBody>
          <a:bodyPr/>
          <a:lstStyle/>
          <a:p>
            <a:pPr eaLnBrk="1" hangingPunct="1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662092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F7A7F4-F6C3-40CB-9CA8-BFF927CBBF31}" type="slidenum">
              <a:rPr lang="ru-RU" smtClean="0">
                <a:cs typeface="Arial" charset="0"/>
              </a:rPr>
              <a:pPr/>
              <a:t>9</a:t>
            </a:fld>
            <a:endParaRPr lang="ru-RU" smtClean="0">
              <a:cs typeface="Arial" charset="0"/>
            </a:endParaRPr>
          </a:p>
        </p:txBody>
      </p:sp>
      <p:sp>
        <p:nvSpPr>
          <p:cNvPr id="37890" name="Rectangle 7"/>
          <p:cNvSpPr txBox="1">
            <a:spLocks noGrp="1" noChangeArrowheads="1"/>
          </p:cNvSpPr>
          <p:nvPr/>
        </p:nvSpPr>
        <p:spPr bwMode="auto">
          <a:xfrm>
            <a:off x="3883853" y="8683439"/>
            <a:ext cx="2972547" cy="459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5" rIns="91429" bIns="45715" anchor="b"/>
          <a:lstStyle/>
          <a:p>
            <a:pPr algn="r"/>
            <a:fld id="{7A656F4C-9D85-482E-A481-C0C0E8ABF1A5}" type="slidenum">
              <a:rPr lang="ru-RU" sz="1200"/>
              <a:pPr algn="r"/>
              <a:t>9</a:t>
            </a:fld>
            <a:endParaRPr lang="ru-RU" sz="1200"/>
          </a:p>
        </p:txBody>
      </p:sp>
      <p:sp>
        <p:nvSpPr>
          <p:cNvPr id="37891" name="Rectangle 7"/>
          <p:cNvSpPr txBox="1">
            <a:spLocks noGrp="1" noChangeArrowheads="1"/>
          </p:cNvSpPr>
          <p:nvPr/>
        </p:nvSpPr>
        <p:spPr bwMode="auto">
          <a:xfrm>
            <a:off x="3883853" y="8683439"/>
            <a:ext cx="2972547" cy="459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5" rIns="91429" bIns="45715" anchor="b"/>
          <a:lstStyle/>
          <a:p>
            <a:pPr algn="r"/>
            <a:fld id="{14904BED-B1C2-42CE-9D2D-38341CEB7BA7}" type="slidenum">
              <a:rPr lang="ru-RU" sz="1200"/>
              <a:pPr algn="r"/>
              <a:t>9</a:t>
            </a:fld>
            <a:endParaRPr lang="ru-RU" sz="1200"/>
          </a:p>
        </p:txBody>
      </p:sp>
      <p:sp>
        <p:nvSpPr>
          <p:cNvPr id="3789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2625"/>
            <a:ext cx="4579937" cy="3433763"/>
          </a:xfrm>
          <a:ln/>
        </p:spPr>
      </p:sp>
      <p:sp>
        <p:nvSpPr>
          <p:cNvPr id="3789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481" y="4346838"/>
            <a:ext cx="5487041" cy="4114361"/>
          </a:xfrm>
          <a:noFill/>
          <a:ln/>
        </p:spPr>
        <p:txBody>
          <a:bodyPr/>
          <a:lstStyle/>
          <a:p>
            <a:pPr eaLnBrk="1" hangingPunct="1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4680993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037831E-3968-4FD9-BAFB-D6EFCC4B0C25}" type="slidenum">
              <a:rPr lang="ru-RU" smtClean="0">
                <a:cs typeface="Arial" charset="0"/>
              </a:rPr>
              <a:pPr/>
              <a:t>10</a:t>
            </a:fld>
            <a:endParaRPr lang="ru-RU" smtClean="0">
              <a:cs typeface="Arial" charset="0"/>
            </a:endParaRPr>
          </a:p>
        </p:txBody>
      </p:sp>
      <p:sp>
        <p:nvSpPr>
          <p:cNvPr id="33794" name="Rectangle 7"/>
          <p:cNvSpPr txBox="1">
            <a:spLocks noGrp="1" noChangeArrowheads="1"/>
          </p:cNvSpPr>
          <p:nvPr/>
        </p:nvSpPr>
        <p:spPr bwMode="auto">
          <a:xfrm>
            <a:off x="3883853" y="8683439"/>
            <a:ext cx="2972547" cy="459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5" rIns="91429" bIns="45715" anchor="b"/>
          <a:lstStyle/>
          <a:p>
            <a:pPr algn="r"/>
            <a:fld id="{A33C807A-3928-4590-8403-E4CBAC32ED84}" type="slidenum">
              <a:rPr lang="ru-RU" sz="1200"/>
              <a:pPr algn="r"/>
              <a:t>10</a:t>
            </a:fld>
            <a:endParaRPr lang="ru-RU" sz="1200"/>
          </a:p>
        </p:txBody>
      </p:sp>
      <p:sp>
        <p:nvSpPr>
          <p:cNvPr id="33795" name="Rectangle 7"/>
          <p:cNvSpPr txBox="1">
            <a:spLocks noGrp="1" noChangeArrowheads="1"/>
          </p:cNvSpPr>
          <p:nvPr/>
        </p:nvSpPr>
        <p:spPr bwMode="auto">
          <a:xfrm>
            <a:off x="3883853" y="8683439"/>
            <a:ext cx="2972547" cy="459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5" rIns="91429" bIns="45715" anchor="b"/>
          <a:lstStyle/>
          <a:p>
            <a:pPr algn="r"/>
            <a:fld id="{EB20F3D6-2785-496C-9F8D-B477F041BABC}" type="slidenum">
              <a:rPr lang="ru-RU" sz="1200"/>
              <a:pPr algn="r"/>
              <a:t>10</a:t>
            </a:fld>
            <a:endParaRPr lang="ru-RU" sz="1200"/>
          </a:p>
        </p:txBody>
      </p:sp>
      <p:sp>
        <p:nvSpPr>
          <p:cNvPr id="337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2625"/>
            <a:ext cx="4579937" cy="3433763"/>
          </a:xfrm>
          <a:ln/>
        </p:spPr>
      </p:sp>
      <p:sp>
        <p:nvSpPr>
          <p:cNvPr id="337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481" y="4346838"/>
            <a:ext cx="5487041" cy="4114361"/>
          </a:xfrm>
          <a:noFill/>
          <a:ln/>
        </p:spPr>
        <p:txBody>
          <a:bodyPr/>
          <a:lstStyle/>
          <a:p>
            <a:pPr eaLnBrk="1" hangingPunct="1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662092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037831E-3968-4FD9-BAFB-D6EFCC4B0C25}" type="slidenum">
              <a:rPr lang="ru-RU" smtClean="0">
                <a:cs typeface="Arial" charset="0"/>
              </a:rPr>
              <a:pPr/>
              <a:t>11</a:t>
            </a:fld>
            <a:endParaRPr lang="ru-RU" smtClean="0">
              <a:cs typeface="Arial" charset="0"/>
            </a:endParaRPr>
          </a:p>
        </p:txBody>
      </p:sp>
      <p:sp>
        <p:nvSpPr>
          <p:cNvPr id="33794" name="Rectangle 7"/>
          <p:cNvSpPr txBox="1">
            <a:spLocks noGrp="1" noChangeArrowheads="1"/>
          </p:cNvSpPr>
          <p:nvPr/>
        </p:nvSpPr>
        <p:spPr bwMode="auto">
          <a:xfrm>
            <a:off x="3883853" y="8683439"/>
            <a:ext cx="2972547" cy="459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5" rIns="91429" bIns="45715" anchor="b"/>
          <a:lstStyle/>
          <a:p>
            <a:pPr algn="r"/>
            <a:fld id="{A33C807A-3928-4590-8403-E4CBAC32ED84}" type="slidenum">
              <a:rPr lang="ru-RU" sz="1200"/>
              <a:pPr algn="r"/>
              <a:t>11</a:t>
            </a:fld>
            <a:endParaRPr lang="ru-RU" sz="1200"/>
          </a:p>
        </p:txBody>
      </p:sp>
      <p:sp>
        <p:nvSpPr>
          <p:cNvPr id="33795" name="Rectangle 7"/>
          <p:cNvSpPr txBox="1">
            <a:spLocks noGrp="1" noChangeArrowheads="1"/>
          </p:cNvSpPr>
          <p:nvPr/>
        </p:nvSpPr>
        <p:spPr bwMode="auto">
          <a:xfrm>
            <a:off x="3883853" y="8683439"/>
            <a:ext cx="2972547" cy="459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5" rIns="91429" bIns="45715" anchor="b"/>
          <a:lstStyle/>
          <a:p>
            <a:pPr algn="r"/>
            <a:fld id="{EB20F3D6-2785-496C-9F8D-B477F041BABC}" type="slidenum">
              <a:rPr lang="ru-RU" sz="1200"/>
              <a:pPr algn="r"/>
              <a:t>11</a:t>
            </a:fld>
            <a:endParaRPr lang="ru-RU" sz="1200"/>
          </a:p>
        </p:txBody>
      </p:sp>
      <p:sp>
        <p:nvSpPr>
          <p:cNvPr id="337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2625"/>
            <a:ext cx="4579937" cy="3433763"/>
          </a:xfrm>
          <a:ln/>
        </p:spPr>
      </p:sp>
      <p:sp>
        <p:nvSpPr>
          <p:cNvPr id="337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481" y="4346838"/>
            <a:ext cx="5487041" cy="4114361"/>
          </a:xfrm>
          <a:noFill/>
          <a:ln/>
        </p:spPr>
        <p:txBody>
          <a:bodyPr/>
          <a:lstStyle/>
          <a:p>
            <a:pPr eaLnBrk="1" hangingPunct="1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662092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037831E-3968-4FD9-BAFB-D6EFCC4B0C25}" type="slidenum">
              <a:rPr lang="ru-RU" smtClean="0">
                <a:cs typeface="Arial" charset="0"/>
              </a:rPr>
              <a:pPr/>
              <a:t>12</a:t>
            </a:fld>
            <a:endParaRPr lang="ru-RU" smtClean="0">
              <a:cs typeface="Arial" charset="0"/>
            </a:endParaRPr>
          </a:p>
        </p:txBody>
      </p:sp>
      <p:sp>
        <p:nvSpPr>
          <p:cNvPr id="33794" name="Rectangle 7"/>
          <p:cNvSpPr txBox="1">
            <a:spLocks noGrp="1" noChangeArrowheads="1"/>
          </p:cNvSpPr>
          <p:nvPr/>
        </p:nvSpPr>
        <p:spPr bwMode="auto">
          <a:xfrm>
            <a:off x="3883853" y="8683439"/>
            <a:ext cx="2972547" cy="459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5" rIns="91429" bIns="45715" anchor="b"/>
          <a:lstStyle/>
          <a:p>
            <a:pPr algn="r"/>
            <a:fld id="{A33C807A-3928-4590-8403-E4CBAC32ED84}" type="slidenum">
              <a:rPr lang="ru-RU" sz="1200"/>
              <a:pPr algn="r"/>
              <a:t>12</a:t>
            </a:fld>
            <a:endParaRPr lang="ru-RU" sz="1200"/>
          </a:p>
        </p:txBody>
      </p:sp>
      <p:sp>
        <p:nvSpPr>
          <p:cNvPr id="33795" name="Rectangle 7"/>
          <p:cNvSpPr txBox="1">
            <a:spLocks noGrp="1" noChangeArrowheads="1"/>
          </p:cNvSpPr>
          <p:nvPr/>
        </p:nvSpPr>
        <p:spPr bwMode="auto">
          <a:xfrm>
            <a:off x="3883853" y="8683439"/>
            <a:ext cx="2972547" cy="459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5" rIns="91429" bIns="45715" anchor="b"/>
          <a:lstStyle/>
          <a:p>
            <a:pPr algn="r"/>
            <a:fld id="{EB20F3D6-2785-496C-9F8D-B477F041BABC}" type="slidenum">
              <a:rPr lang="ru-RU" sz="1200"/>
              <a:pPr algn="r"/>
              <a:t>12</a:t>
            </a:fld>
            <a:endParaRPr lang="ru-RU" sz="1200"/>
          </a:p>
        </p:txBody>
      </p:sp>
      <p:sp>
        <p:nvSpPr>
          <p:cNvPr id="337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2625"/>
            <a:ext cx="4579937" cy="3433763"/>
          </a:xfrm>
          <a:ln/>
        </p:spPr>
      </p:sp>
      <p:sp>
        <p:nvSpPr>
          <p:cNvPr id="337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481" y="4346838"/>
            <a:ext cx="5487041" cy="4114361"/>
          </a:xfrm>
          <a:noFill/>
          <a:ln/>
        </p:spPr>
        <p:txBody>
          <a:bodyPr/>
          <a:lstStyle/>
          <a:p>
            <a:pPr eaLnBrk="1" hangingPunct="1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662092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037831E-3968-4FD9-BAFB-D6EFCC4B0C25}" type="slidenum">
              <a:rPr lang="ru-RU" smtClean="0">
                <a:cs typeface="Arial" charset="0"/>
              </a:rPr>
              <a:pPr/>
              <a:t>13</a:t>
            </a:fld>
            <a:endParaRPr lang="ru-RU" smtClean="0">
              <a:cs typeface="Arial" charset="0"/>
            </a:endParaRPr>
          </a:p>
        </p:txBody>
      </p:sp>
      <p:sp>
        <p:nvSpPr>
          <p:cNvPr id="33794" name="Rectangle 7"/>
          <p:cNvSpPr txBox="1">
            <a:spLocks noGrp="1" noChangeArrowheads="1"/>
          </p:cNvSpPr>
          <p:nvPr/>
        </p:nvSpPr>
        <p:spPr bwMode="auto">
          <a:xfrm>
            <a:off x="3883853" y="8683439"/>
            <a:ext cx="2972547" cy="459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5" rIns="91429" bIns="45715" anchor="b"/>
          <a:lstStyle/>
          <a:p>
            <a:pPr algn="r"/>
            <a:fld id="{A33C807A-3928-4590-8403-E4CBAC32ED84}" type="slidenum">
              <a:rPr lang="ru-RU" sz="1200"/>
              <a:pPr algn="r"/>
              <a:t>13</a:t>
            </a:fld>
            <a:endParaRPr lang="ru-RU" sz="1200"/>
          </a:p>
        </p:txBody>
      </p:sp>
      <p:sp>
        <p:nvSpPr>
          <p:cNvPr id="33795" name="Rectangle 7"/>
          <p:cNvSpPr txBox="1">
            <a:spLocks noGrp="1" noChangeArrowheads="1"/>
          </p:cNvSpPr>
          <p:nvPr/>
        </p:nvSpPr>
        <p:spPr bwMode="auto">
          <a:xfrm>
            <a:off x="3883853" y="8683439"/>
            <a:ext cx="2972547" cy="459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5" rIns="91429" bIns="45715" anchor="b"/>
          <a:lstStyle/>
          <a:p>
            <a:pPr algn="r"/>
            <a:fld id="{EB20F3D6-2785-496C-9F8D-B477F041BABC}" type="slidenum">
              <a:rPr lang="ru-RU" sz="1200"/>
              <a:pPr algn="r"/>
              <a:t>13</a:t>
            </a:fld>
            <a:endParaRPr lang="ru-RU" sz="1200"/>
          </a:p>
        </p:txBody>
      </p:sp>
      <p:sp>
        <p:nvSpPr>
          <p:cNvPr id="337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2625"/>
            <a:ext cx="4579937" cy="3433763"/>
          </a:xfrm>
          <a:ln/>
        </p:spPr>
      </p:sp>
      <p:sp>
        <p:nvSpPr>
          <p:cNvPr id="337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481" y="4346838"/>
            <a:ext cx="5487041" cy="4114361"/>
          </a:xfrm>
          <a:noFill/>
          <a:ln/>
        </p:spPr>
        <p:txBody>
          <a:bodyPr/>
          <a:lstStyle/>
          <a:p>
            <a:pPr eaLnBrk="1" hangingPunct="1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662092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037831E-3968-4FD9-BAFB-D6EFCC4B0C25}" type="slidenum">
              <a:rPr lang="ru-RU" smtClean="0">
                <a:cs typeface="Arial" charset="0"/>
              </a:rPr>
              <a:pPr/>
              <a:t>14</a:t>
            </a:fld>
            <a:endParaRPr lang="ru-RU" smtClean="0">
              <a:cs typeface="Arial" charset="0"/>
            </a:endParaRPr>
          </a:p>
        </p:txBody>
      </p:sp>
      <p:sp>
        <p:nvSpPr>
          <p:cNvPr id="33794" name="Rectangle 7"/>
          <p:cNvSpPr txBox="1">
            <a:spLocks noGrp="1" noChangeArrowheads="1"/>
          </p:cNvSpPr>
          <p:nvPr/>
        </p:nvSpPr>
        <p:spPr bwMode="auto">
          <a:xfrm>
            <a:off x="3883853" y="8683439"/>
            <a:ext cx="2972547" cy="459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5" rIns="91429" bIns="45715" anchor="b"/>
          <a:lstStyle/>
          <a:p>
            <a:pPr algn="r"/>
            <a:fld id="{A33C807A-3928-4590-8403-E4CBAC32ED84}" type="slidenum">
              <a:rPr lang="ru-RU" sz="1200"/>
              <a:pPr algn="r"/>
              <a:t>14</a:t>
            </a:fld>
            <a:endParaRPr lang="ru-RU" sz="1200"/>
          </a:p>
        </p:txBody>
      </p:sp>
      <p:sp>
        <p:nvSpPr>
          <p:cNvPr id="33795" name="Rectangle 7"/>
          <p:cNvSpPr txBox="1">
            <a:spLocks noGrp="1" noChangeArrowheads="1"/>
          </p:cNvSpPr>
          <p:nvPr/>
        </p:nvSpPr>
        <p:spPr bwMode="auto">
          <a:xfrm>
            <a:off x="3883853" y="8683439"/>
            <a:ext cx="2972547" cy="459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9" tIns="45715" rIns="91429" bIns="45715" anchor="b"/>
          <a:lstStyle/>
          <a:p>
            <a:pPr algn="r"/>
            <a:fld id="{EB20F3D6-2785-496C-9F8D-B477F041BABC}" type="slidenum">
              <a:rPr lang="ru-RU" sz="1200"/>
              <a:pPr algn="r"/>
              <a:t>14</a:t>
            </a:fld>
            <a:endParaRPr lang="ru-RU" sz="1200"/>
          </a:p>
        </p:txBody>
      </p:sp>
      <p:sp>
        <p:nvSpPr>
          <p:cNvPr id="337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2625"/>
            <a:ext cx="4579937" cy="3433763"/>
          </a:xfrm>
          <a:ln/>
        </p:spPr>
      </p:sp>
      <p:sp>
        <p:nvSpPr>
          <p:cNvPr id="337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481" y="4346838"/>
            <a:ext cx="5487041" cy="4114361"/>
          </a:xfrm>
          <a:noFill/>
          <a:ln/>
        </p:spPr>
        <p:txBody>
          <a:bodyPr/>
          <a:lstStyle/>
          <a:p>
            <a:pPr eaLnBrk="1" hangingPunct="1"/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662092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Скругленный прямоугольник 62"/>
          <p:cNvSpPr/>
          <p:nvPr/>
        </p:nvSpPr>
        <p:spPr>
          <a:xfrm>
            <a:off x="192683" y="3294454"/>
            <a:ext cx="2624601" cy="3455139"/>
          </a:xfrm>
          <a:prstGeom prst="roundRect">
            <a:avLst/>
          </a:prstGeom>
          <a:solidFill>
            <a:srgbClr val="CD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Скругленный прямоугольник 61"/>
          <p:cNvSpPr/>
          <p:nvPr/>
        </p:nvSpPr>
        <p:spPr>
          <a:xfrm>
            <a:off x="3098902" y="3344140"/>
            <a:ext cx="1652732" cy="158770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Скругленный прямоугольник 57"/>
          <p:cNvSpPr/>
          <p:nvPr/>
        </p:nvSpPr>
        <p:spPr>
          <a:xfrm>
            <a:off x="3610054" y="5308487"/>
            <a:ext cx="2979920" cy="123456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Скругленный прямоугольник 56"/>
          <p:cNvSpPr/>
          <p:nvPr/>
        </p:nvSpPr>
        <p:spPr>
          <a:xfrm>
            <a:off x="5913162" y="983443"/>
            <a:ext cx="3089147" cy="2085957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107750" y="175232"/>
            <a:ext cx="34429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Документы</a:t>
            </a:r>
            <a:endParaRPr lang="ru-RU" sz="2400" u="sng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6" name="Группа 25"/>
          <p:cNvGrpSpPr/>
          <p:nvPr/>
        </p:nvGrpSpPr>
        <p:grpSpPr>
          <a:xfrm>
            <a:off x="221143" y="87731"/>
            <a:ext cx="1110496" cy="537566"/>
            <a:chOff x="465242" y="1395312"/>
            <a:chExt cx="1683810" cy="672577"/>
          </a:xfrm>
        </p:grpSpPr>
        <p:pic>
          <p:nvPicPr>
            <p:cNvPr id="33" name="Рисунок 5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</a:blip>
            <a:srcRect l="7108" t="22748" r="18019" b="35757"/>
            <a:stretch>
              <a:fillRect/>
            </a:stretch>
          </p:blipFill>
          <p:spPr bwMode="auto">
            <a:xfrm>
              <a:off x="465242" y="1640851"/>
              <a:ext cx="1439863" cy="427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4" name="TextBox 33"/>
            <p:cNvSpPr txBox="1"/>
            <p:nvPr/>
          </p:nvSpPr>
          <p:spPr>
            <a:xfrm>
              <a:off x="1185174" y="1395312"/>
              <a:ext cx="963878" cy="38507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1400" b="1" dirty="0" smtClean="0">
                  <a:solidFill>
                    <a:srgbClr val="2E75B6"/>
                  </a:solidFill>
                </a:rPr>
                <a:t>2021</a:t>
              </a:r>
              <a:endParaRPr lang="ru-RU" sz="1400" b="1" dirty="0">
                <a:solidFill>
                  <a:srgbClr val="2E75B6"/>
                </a:solidFill>
              </a:endParaRPr>
            </a:p>
          </p:txBody>
        </p:sp>
      </p:grpSp>
      <p:cxnSp>
        <p:nvCxnSpPr>
          <p:cNvPr id="42" name="Прямая соединительная линия 41"/>
          <p:cNvCxnSpPr/>
          <p:nvPr/>
        </p:nvCxnSpPr>
        <p:spPr>
          <a:xfrm>
            <a:off x="0" y="734100"/>
            <a:ext cx="6045693" cy="11624"/>
          </a:xfrm>
          <a:prstGeom prst="line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54222" y="1140525"/>
            <a:ext cx="26535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МОНиМП КК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2895132" y="3354479"/>
            <a:ext cx="187296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E26714"/>
                </a:solidFill>
              </a:rPr>
              <a:t>В </a:t>
            </a:r>
            <a:r>
              <a:rPr lang="ru-RU" b="1" dirty="0">
                <a:solidFill>
                  <a:srgbClr val="E26714"/>
                </a:solidFill>
              </a:rPr>
              <a:t>папках должны быть только действующие </a:t>
            </a:r>
            <a:r>
              <a:rPr lang="ru-RU" b="1" dirty="0" smtClean="0">
                <a:solidFill>
                  <a:srgbClr val="E26714"/>
                </a:solidFill>
              </a:rPr>
              <a:t>документы</a:t>
            </a:r>
            <a:endParaRPr lang="ru-RU" b="1" dirty="0">
              <a:solidFill>
                <a:srgbClr val="E26714"/>
              </a:solidFill>
            </a:endParaRPr>
          </a:p>
        </p:txBody>
      </p:sp>
      <p:sp>
        <p:nvSpPr>
          <p:cNvPr id="87" name="Прямоугольник 86"/>
          <p:cNvSpPr/>
          <p:nvPr/>
        </p:nvSpPr>
        <p:spPr>
          <a:xfrm>
            <a:off x="323748" y="3294454"/>
            <a:ext cx="253142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u="sng" dirty="0">
                <a:solidFill>
                  <a:schemeClr val="tx2">
                    <a:lumMod val="75000"/>
                  </a:schemeClr>
                </a:solidFill>
              </a:rPr>
              <a:t>Муниципальные документы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разрабатываются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</a:rPr>
              <a:t>в соответствии с требованиями региональных документов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sz="1600" u="sng" dirty="0">
                <a:solidFill>
                  <a:srgbClr val="008080"/>
                </a:solidFill>
              </a:rPr>
              <a:t>школьные документы </a:t>
            </a:r>
            <a:r>
              <a:rPr lang="ru-RU" sz="1600" dirty="0">
                <a:solidFill>
                  <a:srgbClr val="008080"/>
                </a:solidFill>
              </a:rPr>
              <a:t>– </a:t>
            </a:r>
            <a:r>
              <a:rPr lang="ru-RU" sz="1600" b="1" dirty="0">
                <a:solidFill>
                  <a:srgbClr val="008080"/>
                </a:solidFill>
              </a:rPr>
              <a:t>в соответствии с требованиями муниципальных документов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6392876" y="5003105"/>
            <a:ext cx="8720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ОО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1677" y="814128"/>
            <a:ext cx="3441422" cy="237062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TextBox 34"/>
          <p:cNvSpPr txBox="1"/>
          <p:nvPr/>
        </p:nvSpPr>
        <p:spPr>
          <a:xfrm>
            <a:off x="3548682" y="5439664"/>
            <a:ext cx="30019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B1510F"/>
                </a:solidFill>
              </a:rPr>
              <a:t>Документы </a:t>
            </a:r>
            <a:r>
              <a:rPr lang="ru-RU" sz="1600" b="1" dirty="0">
                <a:solidFill>
                  <a:srgbClr val="B1510F"/>
                </a:solidFill>
              </a:rPr>
              <a:t>(материалы) на бумажных носителях должны быть, а в электронном виде могут </a:t>
            </a:r>
            <a:r>
              <a:rPr lang="ru-RU" sz="1600" b="1" dirty="0" smtClean="0">
                <a:solidFill>
                  <a:srgbClr val="B1510F"/>
                </a:solidFill>
              </a:rPr>
              <a:t>быть</a:t>
            </a:r>
            <a:endParaRPr lang="ru-RU" sz="1600" b="1" dirty="0">
              <a:solidFill>
                <a:srgbClr val="B1510F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996907" y="960201"/>
            <a:ext cx="300540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Систематизировать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документы (материалы) в папке необходимо снизу-вверх, строго по датам – новые документы должны быть сверху. </a:t>
            </a:r>
            <a:endParaRPr lang="ru-RU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ru-RU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В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верхнем файле каждой папки должен быть титульный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лист</a:t>
            </a:r>
            <a:endParaRPr lang="ru-RU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6608820" y="3477066"/>
            <a:ext cx="2221957" cy="2661457"/>
            <a:chOff x="4143667" y="3228257"/>
            <a:chExt cx="2962609" cy="2661457"/>
          </a:xfrm>
        </p:grpSpPr>
        <p:pic>
          <p:nvPicPr>
            <p:cNvPr id="1026" name="Picture 2" descr="Картинки по запросу систематизация документов в папках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621"/>
            <a:stretch/>
          </p:blipFill>
          <p:spPr bwMode="auto">
            <a:xfrm>
              <a:off x="4143667" y="3228257"/>
              <a:ext cx="2962609" cy="26614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 rotWithShape="1">
            <a:blip r:embed="rId4"/>
            <a:srcRect l="30696" t="30321" r="65207" b="27132"/>
            <a:stretch/>
          </p:blipFill>
          <p:spPr>
            <a:xfrm rot="21399927">
              <a:off x="4347742" y="3330784"/>
              <a:ext cx="294709" cy="1721780"/>
            </a:xfrm>
            <a:prstGeom prst="rect">
              <a:avLst/>
            </a:prstGeom>
          </p:spPr>
        </p:pic>
        <p:pic>
          <p:nvPicPr>
            <p:cNvPr id="39" name="Рисунок 38"/>
            <p:cNvPicPr>
              <a:picLocks noChangeAspect="1"/>
            </p:cNvPicPr>
            <p:nvPr/>
          </p:nvPicPr>
          <p:blipFill rotWithShape="1">
            <a:blip r:embed="rId4"/>
            <a:srcRect l="56277" t="21581" r="33119" b="23058"/>
            <a:stretch/>
          </p:blipFill>
          <p:spPr>
            <a:xfrm rot="209786">
              <a:off x="5997024" y="3384550"/>
              <a:ext cx="486941" cy="1646808"/>
            </a:xfrm>
            <a:prstGeom prst="rect">
              <a:avLst/>
            </a:prstGeom>
          </p:spPr>
        </p:pic>
        <p:pic>
          <p:nvPicPr>
            <p:cNvPr id="40" name="Рисунок 39"/>
            <p:cNvPicPr>
              <a:picLocks noChangeAspect="1"/>
            </p:cNvPicPr>
            <p:nvPr/>
          </p:nvPicPr>
          <p:blipFill rotWithShape="1">
            <a:blip r:embed="rId4"/>
            <a:srcRect l="46087" t="21580" r="43620" b="23040"/>
            <a:stretch/>
          </p:blipFill>
          <p:spPr>
            <a:xfrm>
              <a:off x="4742794" y="3378768"/>
              <a:ext cx="532761" cy="1612440"/>
            </a:xfrm>
            <a:prstGeom prst="rect">
              <a:avLst/>
            </a:prstGeom>
          </p:spPr>
        </p:pic>
        <p:pic>
          <p:nvPicPr>
            <p:cNvPr id="41" name="Рисунок 40"/>
            <p:cNvPicPr>
              <a:picLocks noChangeAspect="1"/>
            </p:cNvPicPr>
            <p:nvPr/>
          </p:nvPicPr>
          <p:blipFill rotWithShape="1">
            <a:blip r:embed="rId4"/>
            <a:srcRect l="35662" t="21581" r="53906" b="18350"/>
            <a:stretch/>
          </p:blipFill>
          <p:spPr>
            <a:xfrm>
              <a:off x="5447843" y="3434790"/>
              <a:ext cx="419315" cy="1556418"/>
            </a:xfrm>
            <a:prstGeom prst="rect">
              <a:avLst/>
            </a:prstGeom>
          </p:spPr>
        </p:pic>
      </p:grpSp>
      <p:sp>
        <p:nvSpPr>
          <p:cNvPr id="50" name="TextBox 49"/>
          <p:cNvSpPr txBox="1"/>
          <p:nvPr/>
        </p:nvSpPr>
        <p:spPr>
          <a:xfrm>
            <a:off x="187742" y="851530"/>
            <a:ext cx="338288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Систематизация документов: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по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годам;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по уровням (федеральные, региональные, муниципальные и школьные);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по направлениям деятельности (ИРР,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Итоговое собеседование, обучающиеся в ОВЗ, дети-инвалиды, инвалиды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и пр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.)</a:t>
            </a:r>
            <a:endParaRPr lang="ru-RU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1" name="Рисунок 5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362"/>
          <a:stretch/>
        </p:blipFill>
        <p:spPr>
          <a:xfrm>
            <a:off x="3570623" y="829599"/>
            <a:ext cx="1477767" cy="1399329"/>
          </a:xfrm>
          <a:prstGeom prst="rect">
            <a:avLst/>
          </a:prstGeom>
        </p:spPr>
      </p:pic>
      <p:grpSp>
        <p:nvGrpSpPr>
          <p:cNvPr id="52" name="Группа 51">
            <a:extLst>
              <a:ext uri="{FF2B5EF4-FFF2-40B4-BE49-F238E27FC236}">
                <a16:creationId xmlns="" xmlns:a16="http://schemas.microsoft.com/office/drawing/2014/main" id="{6C7A2D77-7E18-4514-A3C4-3567781B2574}"/>
              </a:ext>
            </a:extLst>
          </p:cNvPr>
          <p:cNvGrpSpPr/>
          <p:nvPr/>
        </p:nvGrpSpPr>
        <p:grpSpPr>
          <a:xfrm rot="10800000">
            <a:off x="2722790" y="829399"/>
            <a:ext cx="4128196" cy="4413450"/>
            <a:chOff x="1626930" y="383792"/>
            <a:chExt cx="8111713" cy="4760070"/>
          </a:xfrm>
        </p:grpSpPr>
        <p:sp>
          <p:nvSpPr>
            <p:cNvPr id="53" name="Bent Arrow 57">
              <a:extLst>
                <a:ext uri="{FF2B5EF4-FFF2-40B4-BE49-F238E27FC236}">
                  <a16:creationId xmlns="" xmlns:a16="http://schemas.microsoft.com/office/drawing/2014/main" id="{17F72098-D834-407A-BF60-53C546C69808}"/>
                </a:ext>
              </a:extLst>
            </p:cNvPr>
            <p:cNvSpPr/>
            <p:nvPr/>
          </p:nvSpPr>
          <p:spPr>
            <a:xfrm>
              <a:off x="4378977" y="467303"/>
              <a:ext cx="5359666" cy="4676346"/>
            </a:xfrm>
            <a:prstGeom prst="bentArrow">
              <a:avLst>
                <a:gd name="adj1" fmla="val 3714"/>
                <a:gd name="adj2" fmla="val 2996"/>
                <a:gd name="adj3" fmla="val 5968"/>
                <a:gd name="adj4" fmla="val 24932"/>
              </a:avLst>
            </a:prstGeom>
            <a:solidFill>
              <a:srgbClr val="0080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4" name="Bent Arrow 58">
              <a:extLst>
                <a:ext uri="{FF2B5EF4-FFF2-40B4-BE49-F238E27FC236}">
                  <a16:creationId xmlns="" xmlns:a16="http://schemas.microsoft.com/office/drawing/2014/main" id="{1A6E4441-1280-4CAF-87EE-7338A8705A7D}"/>
                </a:ext>
              </a:extLst>
            </p:cNvPr>
            <p:cNvSpPr/>
            <p:nvPr/>
          </p:nvSpPr>
          <p:spPr>
            <a:xfrm flipH="1">
              <a:off x="1626930" y="383792"/>
              <a:ext cx="2337325" cy="4759726"/>
            </a:xfrm>
            <a:prstGeom prst="bentArrow">
              <a:avLst>
                <a:gd name="adj1" fmla="val 8879"/>
                <a:gd name="adj2" fmla="val 9038"/>
                <a:gd name="adj3" fmla="val 14263"/>
                <a:gd name="adj4" fmla="val 19454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5" name="Bent Arrow 59">
              <a:extLst>
                <a:ext uri="{FF2B5EF4-FFF2-40B4-BE49-F238E27FC236}">
                  <a16:creationId xmlns="" xmlns:a16="http://schemas.microsoft.com/office/drawing/2014/main" id="{472272FA-92BE-493F-8ADB-32EF9B2D30D2}"/>
                </a:ext>
              </a:extLst>
            </p:cNvPr>
            <p:cNvSpPr/>
            <p:nvPr/>
          </p:nvSpPr>
          <p:spPr>
            <a:xfrm flipH="1">
              <a:off x="3226749" y="3395753"/>
              <a:ext cx="1120788" cy="1747765"/>
            </a:xfrm>
            <a:prstGeom prst="bentArrow">
              <a:avLst>
                <a:gd name="adj1" fmla="val 19713"/>
                <a:gd name="adj2" fmla="val 20879"/>
                <a:gd name="adj3" fmla="val 22762"/>
                <a:gd name="adj4" fmla="val 29493"/>
              </a:avLst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6" name="Bent Arrow 60">
              <a:extLst>
                <a:ext uri="{FF2B5EF4-FFF2-40B4-BE49-F238E27FC236}">
                  <a16:creationId xmlns="" xmlns:a16="http://schemas.microsoft.com/office/drawing/2014/main" id="{787024F1-82A4-4393-9CF7-9D608C468305}"/>
                </a:ext>
              </a:extLst>
            </p:cNvPr>
            <p:cNvSpPr/>
            <p:nvPr/>
          </p:nvSpPr>
          <p:spPr>
            <a:xfrm>
              <a:off x="4818882" y="4527627"/>
              <a:ext cx="933177" cy="615890"/>
            </a:xfrm>
            <a:prstGeom prst="bentArrow">
              <a:avLst>
                <a:gd name="adj1" fmla="val 20990"/>
                <a:gd name="adj2" fmla="val 17924"/>
                <a:gd name="adj3" fmla="val 17138"/>
                <a:gd name="adj4" fmla="val 21923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0" name="Bent Arrow 59">
              <a:extLst>
                <a:ext uri="{FF2B5EF4-FFF2-40B4-BE49-F238E27FC236}">
                  <a16:creationId xmlns="" xmlns:a16="http://schemas.microsoft.com/office/drawing/2014/main" id="{472272FA-92BE-493F-8ADB-32EF9B2D30D2}"/>
                </a:ext>
              </a:extLst>
            </p:cNvPr>
            <p:cNvSpPr/>
            <p:nvPr/>
          </p:nvSpPr>
          <p:spPr>
            <a:xfrm>
              <a:off x="4598930" y="2069020"/>
              <a:ext cx="1120788" cy="3074842"/>
            </a:xfrm>
            <a:prstGeom prst="bentArrow">
              <a:avLst>
                <a:gd name="adj1" fmla="val 15994"/>
                <a:gd name="adj2" fmla="val 15921"/>
                <a:gd name="adj3" fmla="val 22762"/>
                <a:gd name="adj4" fmla="val 29493"/>
              </a:avLst>
            </a:prstGeom>
            <a:solidFill>
              <a:srgbClr val="E267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65320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52566" y="934972"/>
            <a:ext cx="8039913" cy="4391173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536575" algn="just" fontAlgn="ctr">
              <a:spcBef>
                <a:spcPts val="1200"/>
              </a:spcBef>
              <a:spcAft>
                <a:spcPts val="1200"/>
              </a:spcAft>
            </a:pPr>
            <a:r>
              <a:rPr lang="ru-RU" sz="2800" b="1" u="sng" dirty="0" smtClean="0">
                <a:solidFill>
                  <a:srgbClr val="002060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Письмо </a:t>
            </a:r>
            <a:r>
              <a:rPr lang="ru-RU" sz="2800" b="1" u="sng" dirty="0" smtClean="0">
                <a:solidFill>
                  <a:srgbClr val="002060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министерства образования, науки и молодежной политики Краснодарского края </a:t>
            </a:r>
            <a:r>
              <a:rPr lang="ru-RU" sz="2800" b="1" u="sng" dirty="0" smtClean="0">
                <a:solidFill>
                  <a:srgbClr val="002060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 от 09.11.2020 года № 47-01-13-2516/20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:</a:t>
            </a:r>
            <a:endParaRPr lang="ru-RU" sz="2800" b="1" dirty="0" smtClean="0">
              <a:solidFill>
                <a:srgbClr val="002060"/>
              </a:solidFill>
              <a:effectLst>
                <a:outerShdw blurRad="38100" dist="38100" dir="2700000" algn="tl" rotWithShape="0">
                  <a:srgbClr val="000000">
                    <a:alpha val="43000"/>
                  </a:srgbClr>
                </a:outerShdw>
              </a:effectLst>
            </a:endParaRPr>
          </a:p>
          <a:p>
            <a:pPr algn="just" fontAlgn="ctr">
              <a:spcBef>
                <a:spcPts val="1200"/>
              </a:spcBef>
              <a:spcAft>
                <a:spcPts val="1200"/>
              </a:spcAft>
            </a:pPr>
            <a:r>
              <a:rPr lang="ru-RU" sz="2400" b="1" dirty="0" smtClean="0">
                <a:solidFill>
                  <a:srgbClr val="FF0000"/>
                </a:solidFill>
              </a:rPr>
              <a:t>«Об организации профильного обучения и подготовке к проведению ГИА в 2021 году»</a:t>
            </a:r>
          </a:p>
          <a:p>
            <a:pPr algn="just" fontAlgn="ctr">
              <a:spcBef>
                <a:spcPts val="1200"/>
              </a:spcBef>
              <a:spcAft>
                <a:spcPts val="1200"/>
              </a:spcAft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Определяет примерный перечень учебных предметов по выбору обучающихся для ГИА-9, соответствующих примерным профилям обучения на уровне среднего общего образования.</a:t>
            </a:r>
            <a:endParaRPr lang="ru-RU" sz="2000" b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514134-554F-4B13-AF71-A75FA21E2E81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grpSp>
        <p:nvGrpSpPr>
          <p:cNvPr id="3" name="Группа 2"/>
          <p:cNvGrpSpPr/>
          <p:nvPr/>
        </p:nvGrpSpPr>
        <p:grpSpPr>
          <a:xfrm>
            <a:off x="173797" y="18741"/>
            <a:ext cx="7267814" cy="900963"/>
            <a:chOff x="0" y="-9593"/>
            <a:chExt cx="9690419" cy="900963"/>
          </a:xfrm>
        </p:grpSpPr>
        <p:grpSp>
          <p:nvGrpSpPr>
            <p:cNvPr id="13" name="Группа 12"/>
            <p:cNvGrpSpPr/>
            <p:nvPr/>
          </p:nvGrpSpPr>
          <p:grpSpPr>
            <a:xfrm>
              <a:off x="0" y="-9593"/>
              <a:ext cx="1967541" cy="634427"/>
              <a:chOff x="268890" y="1395312"/>
              <a:chExt cx="1967541" cy="634427"/>
            </a:xfrm>
          </p:grpSpPr>
          <p:pic>
            <p:nvPicPr>
              <p:cNvPr id="16" name="Рисунок 5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EFFFF"/>
                  </a:clrFrom>
                  <a:clrTo>
                    <a:srgbClr val="FEFFFF">
                      <a:alpha val="0"/>
                    </a:srgbClr>
                  </a:clrTo>
                </a:clrChange>
              </a:blip>
              <a:srcRect l="7108" t="22748" r="18019" b="35757"/>
              <a:stretch>
                <a:fillRect/>
              </a:stretch>
            </p:blipFill>
            <p:spPr bwMode="auto">
              <a:xfrm>
                <a:off x="268890" y="1602701"/>
                <a:ext cx="1967541" cy="4270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7" name="TextBox 16"/>
              <p:cNvSpPr txBox="1"/>
              <p:nvPr/>
            </p:nvSpPr>
            <p:spPr>
              <a:xfrm>
                <a:off x="1185177" y="1395312"/>
                <a:ext cx="859235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ru-RU" sz="1400" b="1" dirty="0" smtClean="0">
                    <a:solidFill>
                      <a:schemeClr val="accent1">
                        <a:lumMod val="75000"/>
                      </a:schemeClr>
                    </a:solidFill>
                    <a:latin typeface="Calibri" pitchFamily="34" charset="0"/>
                  </a:rPr>
                  <a:t>2021</a:t>
                </a:r>
                <a:endParaRPr lang="ru-RU" sz="1400" b="1" dirty="0">
                  <a:solidFill>
                    <a:schemeClr val="accent1">
                      <a:lumMod val="75000"/>
                    </a:schemeClr>
                  </a:solidFill>
                  <a:latin typeface="Calibri" pitchFamily="34" charset="0"/>
                </a:endParaRPr>
              </a:p>
            </p:txBody>
          </p:sp>
        </p:grpSp>
        <p:cxnSp>
          <p:nvCxnSpPr>
            <p:cNvPr id="18" name="Прямая соединительная линия 17"/>
            <p:cNvCxnSpPr/>
            <p:nvPr/>
          </p:nvCxnSpPr>
          <p:spPr>
            <a:xfrm>
              <a:off x="0" y="891370"/>
              <a:ext cx="6566053" cy="0"/>
            </a:xfrm>
            <a:prstGeom prst="line">
              <a:avLst/>
            </a:prstGeom>
            <a:ln w="571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3283026" y="142807"/>
              <a:ext cx="640739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 smtClean="0">
                  <a:solidFill>
                    <a:srgbClr val="7388A5"/>
                  </a:solidFill>
                </a:rPr>
                <a:t>Региональные документы</a:t>
              </a:r>
              <a:endParaRPr lang="ru-RU" sz="2800" b="1" dirty="0">
                <a:solidFill>
                  <a:srgbClr val="7388A5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412863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514134-554F-4B13-AF71-A75FA21E2E81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grpSp>
        <p:nvGrpSpPr>
          <p:cNvPr id="3" name="Группа 2"/>
          <p:cNvGrpSpPr/>
          <p:nvPr/>
        </p:nvGrpSpPr>
        <p:grpSpPr>
          <a:xfrm>
            <a:off x="173797" y="18741"/>
            <a:ext cx="7267814" cy="900963"/>
            <a:chOff x="0" y="-9593"/>
            <a:chExt cx="9690419" cy="900963"/>
          </a:xfrm>
        </p:grpSpPr>
        <p:grpSp>
          <p:nvGrpSpPr>
            <p:cNvPr id="13" name="Группа 12"/>
            <p:cNvGrpSpPr/>
            <p:nvPr/>
          </p:nvGrpSpPr>
          <p:grpSpPr>
            <a:xfrm>
              <a:off x="0" y="-9593"/>
              <a:ext cx="1967541" cy="634427"/>
              <a:chOff x="268890" y="1395312"/>
              <a:chExt cx="1967541" cy="634427"/>
            </a:xfrm>
          </p:grpSpPr>
          <p:pic>
            <p:nvPicPr>
              <p:cNvPr id="16" name="Рисунок 5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EFFFF"/>
                  </a:clrFrom>
                  <a:clrTo>
                    <a:srgbClr val="FEFFFF">
                      <a:alpha val="0"/>
                    </a:srgbClr>
                  </a:clrTo>
                </a:clrChange>
              </a:blip>
              <a:srcRect l="7108" t="22748" r="18019" b="35757"/>
              <a:stretch>
                <a:fillRect/>
              </a:stretch>
            </p:blipFill>
            <p:spPr bwMode="auto">
              <a:xfrm>
                <a:off x="268890" y="1602701"/>
                <a:ext cx="1967541" cy="4270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7" name="TextBox 16"/>
              <p:cNvSpPr txBox="1"/>
              <p:nvPr/>
            </p:nvSpPr>
            <p:spPr>
              <a:xfrm>
                <a:off x="1185177" y="1395312"/>
                <a:ext cx="859235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ru-RU" sz="1400" b="1" dirty="0" smtClean="0">
                    <a:solidFill>
                      <a:schemeClr val="accent1">
                        <a:lumMod val="75000"/>
                      </a:schemeClr>
                    </a:solidFill>
                    <a:latin typeface="Calibri" pitchFamily="34" charset="0"/>
                  </a:rPr>
                  <a:t>2021</a:t>
                </a:r>
                <a:endParaRPr lang="ru-RU" sz="1400" b="1" dirty="0">
                  <a:solidFill>
                    <a:schemeClr val="accent1">
                      <a:lumMod val="75000"/>
                    </a:schemeClr>
                  </a:solidFill>
                  <a:latin typeface="Calibri" pitchFamily="34" charset="0"/>
                </a:endParaRPr>
              </a:p>
            </p:txBody>
          </p:sp>
        </p:grpSp>
        <p:cxnSp>
          <p:nvCxnSpPr>
            <p:cNvPr id="18" name="Прямая соединительная линия 17"/>
            <p:cNvCxnSpPr/>
            <p:nvPr/>
          </p:nvCxnSpPr>
          <p:spPr>
            <a:xfrm>
              <a:off x="0" y="891370"/>
              <a:ext cx="6566053" cy="0"/>
            </a:xfrm>
            <a:prstGeom prst="line">
              <a:avLst/>
            </a:prstGeom>
            <a:ln w="571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3283026" y="142807"/>
              <a:ext cx="640739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 smtClean="0">
                  <a:solidFill>
                    <a:srgbClr val="7388A5"/>
                  </a:solidFill>
                </a:rPr>
                <a:t>Региональные документы</a:t>
              </a:r>
              <a:endParaRPr lang="ru-RU" sz="2800" b="1" dirty="0">
                <a:solidFill>
                  <a:srgbClr val="7388A5"/>
                </a:solidFill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694361"/>
            <a:ext cx="6870342" cy="5974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85800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514134-554F-4B13-AF71-A75FA21E2E81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grpSp>
        <p:nvGrpSpPr>
          <p:cNvPr id="3" name="Группа 2"/>
          <p:cNvGrpSpPr/>
          <p:nvPr/>
        </p:nvGrpSpPr>
        <p:grpSpPr>
          <a:xfrm>
            <a:off x="173797" y="18741"/>
            <a:ext cx="7267814" cy="900963"/>
            <a:chOff x="0" y="-9593"/>
            <a:chExt cx="9690419" cy="900963"/>
          </a:xfrm>
        </p:grpSpPr>
        <p:grpSp>
          <p:nvGrpSpPr>
            <p:cNvPr id="13" name="Группа 12"/>
            <p:cNvGrpSpPr/>
            <p:nvPr/>
          </p:nvGrpSpPr>
          <p:grpSpPr>
            <a:xfrm>
              <a:off x="0" y="-9593"/>
              <a:ext cx="1967541" cy="634427"/>
              <a:chOff x="268890" y="1395312"/>
              <a:chExt cx="1967541" cy="634427"/>
            </a:xfrm>
          </p:grpSpPr>
          <p:pic>
            <p:nvPicPr>
              <p:cNvPr id="16" name="Рисунок 5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EFFFF"/>
                  </a:clrFrom>
                  <a:clrTo>
                    <a:srgbClr val="FEFFFF">
                      <a:alpha val="0"/>
                    </a:srgbClr>
                  </a:clrTo>
                </a:clrChange>
              </a:blip>
              <a:srcRect l="7108" t="22748" r="18019" b="35757"/>
              <a:stretch>
                <a:fillRect/>
              </a:stretch>
            </p:blipFill>
            <p:spPr bwMode="auto">
              <a:xfrm>
                <a:off x="268890" y="1602701"/>
                <a:ext cx="1967541" cy="4270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7" name="TextBox 16"/>
              <p:cNvSpPr txBox="1"/>
              <p:nvPr/>
            </p:nvSpPr>
            <p:spPr>
              <a:xfrm>
                <a:off x="1185177" y="1395312"/>
                <a:ext cx="859235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ru-RU" sz="1400" b="1" dirty="0" smtClean="0">
                    <a:solidFill>
                      <a:schemeClr val="accent1">
                        <a:lumMod val="75000"/>
                      </a:schemeClr>
                    </a:solidFill>
                    <a:latin typeface="Calibri" pitchFamily="34" charset="0"/>
                  </a:rPr>
                  <a:t>2021</a:t>
                </a:r>
                <a:endParaRPr lang="ru-RU" sz="1400" b="1" dirty="0">
                  <a:solidFill>
                    <a:schemeClr val="accent1">
                      <a:lumMod val="75000"/>
                    </a:schemeClr>
                  </a:solidFill>
                  <a:latin typeface="Calibri" pitchFamily="34" charset="0"/>
                </a:endParaRPr>
              </a:p>
            </p:txBody>
          </p:sp>
        </p:grpSp>
        <p:cxnSp>
          <p:nvCxnSpPr>
            <p:cNvPr id="18" name="Прямая соединительная линия 17"/>
            <p:cNvCxnSpPr/>
            <p:nvPr/>
          </p:nvCxnSpPr>
          <p:spPr>
            <a:xfrm>
              <a:off x="0" y="891370"/>
              <a:ext cx="6566053" cy="0"/>
            </a:xfrm>
            <a:prstGeom prst="line">
              <a:avLst/>
            </a:prstGeom>
            <a:ln w="571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3283026" y="142807"/>
              <a:ext cx="640739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 smtClean="0">
                  <a:solidFill>
                    <a:srgbClr val="7388A5"/>
                  </a:solidFill>
                </a:rPr>
                <a:t>Региональные документы</a:t>
              </a:r>
              <a:endParaRPr lang="ru-RU" sz="2800" b="1" dirty="0">
                <a:solidFill>
                  <a:srgbClr val="7388A5"/>
                </a:solidFill>
              </a:endParaRPr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613" y="1800225"/>
            <a:ext cx="6962775" cy="325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63486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514134-554F-4B13-AF71-A75FA21E2E81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  <p:grpSp>
        <p:nvGrpSpPr>
          <p:cNvPr id="3" name="Группа 2"/>
          <p:cNvGrpSpPr/>
          <p:nvPr/>
        </p:nvGrpSpPr>
        <p:grpSpPr>
          <a:xfrm>
            <a:off x="173797" y="18741"/>
            <a:ext cx="7267814" cy="900963"/>
            <a:chOff x="0" y="-9593"/>
            <a:chExt cx="9690419" cy="900963"/>
          </a:xfrm>
        </p:grpSpPr>
        <p:grpSp>
          <p:nvGrpSpPr>
            <p:cNvPr id="13" name="Группа 12"/>
            <p:cNvGrpSpPr/>
            <p:nvPr/>
          </p:nvGrpSpPr>
          <p:grpSpPr>
            <a:xfrm>
              <a:off x="0" y="-9593"/>
              <a:ext cx="1967541" cy="634427"/>
              <a:chOff x="268890" y="1395312"/>
              <a:chExt cx="1967541" cy="634427"/>
            </a:xfrm>
          </p:grpSpPr>
          <p:pic>
            <p:nvPicPr>
              <p:cNvPr id="16" name="Рисунок 5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EFFFF"/>
                  </a:clrFrom>
                  <a:clrTo>
                    <a:srgbClr val="FEFFFF">
                      <a:alpha val="0"/>
                    </a:srgbClr>
                  </a:clrTo>
                </a:clrChange>
              </a:blip>
              <a:srcRect l="7108" t="22748" r="18019" b="35757"/>
              <a:stretch>
                <a:fillRect/>
              </a:stretch>
            </p:blipFill>
            <p:spPr bwMode="auto">
              <a:xfrm>
                <a:off x="268890" y="1602701"/>
                <a:ext cx="1967541" cy="4270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7" name="TextBox 16"/>
              <p:cNvSpPr txBox="1"/>
              <p:nvPr/>
            </p:nvSpPr>
            <p:spPr>
              <a:xfrm>
                <a:off x="1185177" y="1395312"/>
                <a:ext cx="859235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ru-RU" sz="1400" b="1" dirty="0" smtClean="0">
                    <a:solidFill>
                      <a:schemeClr val="accent1">
                        <a:lumMod val="75000"/>
                      </a:schemeClr>
                    </a:solidFill>
                    <a:latin typeface="Calibri" pitchFamily="34" charset="0"/>
                  </a:rPr>
                  <a:t>2021</a:t>
                </a:r>
                <a:endParaRPr lang="ru-RU" sz="1400" b="1" dirty="0">
                  <a:solidFill>
                    <a:schemeClr val="accent1">
                      <a:lumMod val="75000"/>
                    </a:schemeClr>
                  </a:solidFill>
                  <a:latin typeface="Calibri" pitchFamily="34" charset="0"/>
                </a:endParaRPr>
              </a:p>
            </p:txBody>
          </p:sp>
        </p:grpSp>
        <p:cxnSp>
          <p:nvCxnSpPr>
            <p:cNvPr id="18" name="Прямая соединительная линия 17"/>
            <p:cNvCxnSpPr/>
            <p:nvPr/>
          </p:nvCxnSpPr>
          <p:spPr>
            <a:xfrm>
              <a:off x="0" y="891370"/>
              <a:ext cx="6566053" cy="0"/>
            </a:xfrm>
            <a:prstGeom prst="line">
              <a:avLst/>
            </a:prstGeom>
            <a:ln w="571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3283026" y="142807"/>
              <a:ext cx="640739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 smtClean="0">
                  <a:solidFill>
                    <a:srgbClr val="7388A5"/>
                  </a:solidFill>
                </a:rPr>
                <a:t>Региональные документы</a:t>
              </a:r>
              <a:endParaRPr lang="ru-RU" sz="2800" b="1" dirty="0">
                <a:solidFill>
                  <a:srgbClr val="7388A5"/>
                </a:solidFill>
              </a:endParaRPr>
            </a:p>
          </p:txBody>
        </p:sp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919704"/>
            <a:ext cx="7514249" cy="5586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99294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514134-554F-4B13-AF71-A75FA21E2E81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  <p:grpSp>
        <p:nvGrpSpPr>
          <p:cNvPr id="3" name="Группа 2"/>
          <p:cNvGrpSpPr/>
          <p:nvPr/>
        </p:nvGrpSpPr>
        <p:grpSpPr>
          <a:xfrm>
            <a:off x="173797" y="18741"/>
            <a:ext cx="7267814" cy="900963"/>
            <a:chOff x="0" y="-9593"/>
            <a:chExt cx="9690419" cy="900963"/>
          </a:xfrm>
        </p:grpSpPr>
        <p:grpSp>
          <p:nvGrpSpPr>
            <p:cNvPr id="13" name="Группа 12"/>
            <p:cNvGrpSpPr/>
            <p:nvPr/>
          </p:nvGrpSpPr>
          <p:grpSpPr>
            <a:xfrm>
              <a:off x="0" y="-9593"/>
              <a:ext cx="1967541" cy="634427"/>
              <a:chOff x="268890" y="1395312"/>
              <a:chExt cx="1967541" cy="634427"/>
            </a:xfrm>
          </p:grpSpPr>
          <p:pic>
            <p:nvPicPr>
              <p:cNvPr id="16" name="Рисунок 5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EFFFF"/>
                  </a:clrFrom>
                  <a:clrTo>
                    <a:srgbClr val="FEFFFF">
                      <a:alpha val="0"/>
                    </a:srgbClr>
                  </a:clrTo>
                </a:clrChange>
              </a:blip>
              <a:srcRect l="7108" t="22748" r="18019" b="35757"/>
              <a:stretch>
                <a:fillRect/>
              </a:stretch>
            </p:blipFill>
            <p:spPr bwMode="auto">
              <a:xfrm>
                <a:off x="268890" y="1602701"/>
                <a:ext cx="1967541" cy="4270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7" name="TextBox 16"/>
              <p:cNvSpPr txBox="1"/>
              <p:nvPr/>
            </p:nvSpPr>
            <p:spPr>
              <a:xfrm>
                <a:off x="1185177" y="1395312"/>
                <a:ext cx="859235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ru-RU" sz="1400" b="1" dirty="0" smtClean="0">
                    <a:solidFill>
                      <a:schemeClr val="accent1">
                        <a:lumMod val="75000"/>
                      </a:schemeClr>
                    </a:solidFill>
                    <a:latin typeface="Calibri" pitchFamily="34" charset="0"/>
                  </a:rPr>
                  <a:t>2021</a:t>
                </a:r>
                <a:endParaRPr lang="ru-RU" sz="1400" b="1" dirty="0">
                  <a:solidFill>
                    <a:schemeClr val="accent1">
                      <a:lumMod val="75000"/>
                    </a:schemeClr>
                  </a:solidFill>
                  <a:latin typeface="Calibri" pitchFamily="34" charset="0"/>
                </a:endParaRPr>
              </a:p>
            </p:txBody>
          </p:sp>
        </p:grpSp>
        <p:cxnSp>
          <p:nvCxnSpPr>
            <p:cNvPr id="18" name="Прямая соединительная линия 17"/>
            <p:cNvCxnSpPr/>
            <p:nvPr/>
          </p:nvCxnSpPr>
          <p:spPr>
            <a:xfrm>
              <a:off x="0" y="891370"/>
              <a:ext cx="6566053" cy="0"/>
            </a:xfrm>
            <a:prstGeom prst="line">
              <a:avLst/>
            </a:prstGeom>
            <a:ln w="571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3283026" y="142807"/>
              <a:ext cx="640739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 smtClean="0">
                  <a:solidFill>
                    <a:srgbClr val="7388A5"/>
                  </a:solidFill>
                </a:rPr>
                <a:t>Региональные документы</a:t>
              </a:r>
              <a:endParaRPr lang="ru-RU" sz="2800" b="1" dirty="0">
                <a:solidFill>
                  <a:srgbClr val="7388A5"/>
                </a:solidFill>
              </a:endParaRPr>
            </a:p>
          </p:txBody>
        </p:sp>
      </p:grp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058" y="1124744"/>
            <a:ext cx="7859357" cy="5385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63745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Группа 24"/>
          <p:cNvGrpSpPr/>
          <p:nvPr/>
        </p:nvGrpSpPr>
        <p:grpSpPr>
          <a:xfrm>
            <a:off x="345354" y="91418"/>
            <a:ext cx="1634358" cy="634427"/>
            <a:chOff x="268890" y="1395312"/>
            <a:chExt cx="1513186" cy="634427"/>
          </a:xfrm>
        </p:grpSpPr>
        <p:pic>
          <p:nvPicPr>
            <p:cNvPr id="26" name="Рисунок 5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</a:blip>
            <a:srcRect l="7108" t="22748" r="18019" b="35757"/>
            <a:stretch>
              <a:fillRect/>
            </a:stretch>
          </p:blipFill>
          <p:spPr bwMode="auto">
            <a:xfrm>
              <a:off x="268890" y="1602701"/>
              <a:ext cx="1439863" cy="427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" name="TextBox 28"/>
            <p:cNvSpPr txBox="1"/>
            <p:nvPr/>
          </p:nvSpPr>
          <p:spPr>
            <a:xfrm>
              <a:off x="1185176" y="1395312"/>
              <a:ext cx="596900" cy="30777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r>
                <a:rPr lang="ru-RU" sz="1400" b="1" dirty="0" smtClean="0">
                  <a:solidFill>
                    <a:schemeClr val="accent1">
                      <a:lumMod val="75000"/>
                    </a:schemeClr>
                  </a:solidFill>
                  <a:latin typeface="Calibri" pitchFamily="34" charset="0"/>
                </a:rPr>
                <a:t>2021</a:t>
              </a:r>
              <a:endParaRPr lang="ru-RU" sz="14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endParaRPr>
            </a:p>
          </p:txBody>
        </p:sp>
      </p:grpSp>
      <p:cxnSp>
        <p:nvCxnSpPr>
          <p:cNvPr id="17" name="Прямая соединительная линия 16"/>
          <p:cNvCxnSpPr/>
          <p:nvPr/>
        </p:nvCxnSpPr>
        <p:spPr>
          <a:xfrm>
            <a:off x="-1" y="834809"/>
            <a:ext cx="4924540" cy="0"/>
          </a:xfrm>
          <a:prstGeom prst="line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Скругленный прямоугольник 29"/>
          <p:cNvSpPr/>
          <p:nvPr/>
        </p:nvSpPr>
        <p:spPr>
          <a:xfrm>
            <a:off x="305842" y="953627"/>
            <a:ext cx="3474988" cy="2149767"/>
          </a:xfrm>
          <a:prstGeom prst="round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rgbClr val="4472C4"/>
                </a:solidFill>
              </a:rPr>
              <a:t>Порядок проведения государственной итоговой аттестации по образовательным программам основного общего образования, утвержденный приказом Минпросвещения России и </a:t>
            </a:r>
            <a:r>
              <a:rPr lang="ru-RU" sz="1600" b="1" dirty="0" err="1" smtClean="0">
                <a:solidFill>
                  <a:srgbClr val="4472C4"/>
                </a:solidFill>
              </a:rPr>
              <a:t>Рособрнадзора</a:t>
            </a:r>
            <a:r>
              <a:rPr lang="ru-RU" sz="1600" b="1" dirty="0" smtClean="0">
                <a:solidFill>
                  <a:srgbClr val="4472C4"/>
                </a:solidFill>
              </a:rPr>
              <a:t> от</a:t>
            </a:r>
            <a:r>
              <a:rPr lang="en-US" sz="1600" b="1" dirty="0" smtClean="0">
                <a:solidFill>
                  <a:srgbClr val="4472C4"/>
                </a:solidFill>
              </a:rPr>
              <a:t> </a:t>
            </a:r>
            <a:r>
              <a:rPr lang="ru-RU" sz="1600" b="1" dirty="0" smtClean="0">
                <a:solidFill>
                  <a:srgbClr val="4472C4"/>
                </a:solidFill>
              </a:rPr>
              <a:t>07.11.2018 г </a:t>
            </a:r>
          </a:p>
          <a:p>
            <a:pPr algn="ctr"/>
            <a:r>
              <a:rPr lang="ru-RU" sz="1600" b="1" dirty="0" smtClean="0">
                <a:solidFill>
                  <a:srgbClr val="4472C4"/>
                </a:solidFill>
              </a:rPr>
              <a:t>№ 189/1513</a:t>
            </a:r>
            <a:endParaRPr lang="ru-RU" sz="1600" b="1" dirty="0">
              <a:solidFill>
                <a:srgbClr val="4472C4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62270" y="142808"/>
            <a:ext cx="48055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7388A5"/>
                </a:solidFill>
              </a:rPr>
              <a:t>Ф</a:t>
            </a:r>
            <a:r>
              <a:rPr lang="ru-RU" sz="3200" b="1" dirty="0" smtClean="0">
                <a:solidFill>
                  <a:srgbClr val="7388A5"/>
                </a:solidFill>
              </a:rPr>
              <a:t>едеральные документы</a:t>
            </a:r>
            <a:endParaRPr lang="ru-RU" sz="3200" b="1" dirty="0">
              <a:solidFill>
                <a:srgbClr val="7388A5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91420" y="3397180"/>
            <a:ext cx="3959750" cy="3220436"/>
          </a:xfrm>
          <a:prstGeom prst="round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008080"/>
                </a:solidFill>
              </a:rPr>
              <a:t>Постановление Правительства РФ от 31.08.2013 № 755«О федеральной информационной системе обеспечения проведения ГИА обучающихся, освоивших основные образовательные программы основного общего и среднего общего образования и приема граждан в образовательные организации для получения среднего профессионального образования»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252734" y="1444438"/>
            <a:ext cx="3449360" cy="2259367"/>
          </a:xfrm>
          <a:prstGeom prst="round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bg2">
                    <a:lumMod val="25000"/>
                  </a:schemeClr>
                </a:solidFill>
              </a:rPr>
              <a:t>Приказ </a:t>
            </a:r>
            <a:r>
              <a:rPr lang="ru-RU" sz="1600" b="1" dirty="0" err="1">
                <a:solidFill>
                  <a:schemeClr val="bg2">
                    <a:lumMod val="25000"/>
                  </a:schemeClr>
                </a:solidFill>
              </a:rPr>
              <a:t>Минобрнауки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</a:rPr>
              <a:t> РФ </a:t>
            </a:r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</a:rPr>
              <a:t>Об 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</a:rPr>
              <a:t>утверждении единого расписания и продолжительности проведения основного государственного экзамена по каждому учебному предмету, перечня средств обучения и воспитания, используемых при его </a:t>
            </a:r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</a:rPr>
              <a:t>проведении</a:t>
            </a:r>
            <a:endParaRPr lang="ru-RU" sz="16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755576" y="4086630"/>
            <a:ext cx="2544725" cy="2111604"/>
          </a:xfrm>
          <a:prstGeom prst="round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5C4600"/>
                </a:solidFill>
              </a:rPr>
              <a:t>Методические рекомендации по подготовке и проведению </a:t>
            </a:r>
            <a:r>
              <a:rPr lang="ru-RU" sz="1600" b="1" dirty="0" smtClean="0">
                <a:solidFill>
                  <a:srgbClr val="5C4600"/>
                </a:solidFill>
              </a:rPr>
              <a:t>ГИА-9</a:t>
            </a:r>
          </a:p>
          <a:p>
            <a:pPr algn="ctr"/>
            <a:r>
              <a:rPr lang="ru-RU" sz="1600" b="1" dirty="0" smtClean="0">
                <a:solidFill>
                  <a:srgbClr val="5C4600"/>
                </a:solidFill>
              </a:rPr>
              <a:t> (</a:t>
            </a:r>
            <a:r>
              <a:rPr lang="ru-RU" sz="1600" b="1" dirty="0">
                <a:solidFill>
                  <a:srgbClr val="5C4600"/>
                </a:solidFill>
              </a:rPr>
              <a:t>Приложение </a:t>
            </a:r>
            <a:r>
              <a:rPr lang="ru-RU" sz="1600" b="1" dirty="0" smtClean="0">
                <a:solidFill>
                  <a:srgbClr val="5C4600"/>
                </a:solidFill>
              </a:rPr>
              <a:t>к </a:t>
            </a:r>
            <a:r>
              <a:rPr lang="ru-RU" sz="1600" b="1" dirty="0">
                <a:solidFill>
                  <a:srgbClr val="5C4600"/>
                </a:solidFill>
              </a:rPr>
              <a:t>письму </a:t>
            </a:r>
            <a:r>
              <a:rPr lang="ru-RU" sz="1600" b="1" dirty="0" err="1" smtClean="0">
                <a:solidFill>
                  <a:srgbClr val="5C4600"/>
                </a:solidFill>
              </a:rPr>
              <a:t>Рособрнадзора</a:t>
            </a:r>
            <a:r>
              <a:rPr lang="ru-RU" sz="1600" b="1" dirty="0" smtClean="0">
                <a:solidFill>
                  <a:srgbClr val="5C4600"/>
                </a:solidFill>
              </a:rPr>
              <a:t>)</a:t>
            </a:r>
            <a:endParaRPr lang="ru-RU" sz="1600" b="1" dirty="0">
              <a:solidFill>
                <a:srgbClr val="5C4600"/>
              </a:solidFill>
            </a:endParaRPr>
          </a:p>
        </p:txBody>
      </p:sp>
      <p:grpSp>
        <p:nvGrpSpPr>
          <p:cNvPr id="12" name="Группа 11">
            <a:extLst>
              <a:ext uri="{FF2B5EF4-FFF2-40B4-BE49-F238E27FC236}">
                <a16:creationId xmlns="" xmlns:a16="http://schemas.microsoft.com/office/drawing/2014/main" id="{6C7A2D77-7E18-4514-A3C4-3567781B2574}"/>
              </a:ext>
            </a:extLst>
          </p:cNvPr>
          <p:cNvGrpSpPr/>
          <p:nvPr/>
        </p:nvGrpSpPr>
        <p:grpSpPr>
          <a:xfrm rot="10800000">
            <a:off x="3293267" y="932697"/>
            <a:ext cx="2554220" cy="4434061"/>
            <a:chOff x="1626930" y="383792"/>
            <a:chExt cx="5018922" cy="4782299"/>
          </a:xfrm>
        </p:grpSpPr>
        <p:sp>
          <p:nvSpPr>
            <p:cNvPr id="13" name="Bent Arrow 57">
              <a:extLst>
                <a:ext uri="{FF2B5EF4-FFF2-40B4-BE49-F238E27FC236}">
                  <a16:creationId xmlns="" xmlns:a16="http://schemas.microsoft.com/office/drawing/2014/main" id="{17F72098-D834-407A-BF60-53C546C69808}"/>
                </a:ext>
              </a:extLst>
            </p:cNvPr>
            <p:cNvSpPr/>
            <p:nvPr/>
          </p:nvSpPr>
          <p:spPr>
            <a:xfrm>
              <a:off x="4487257" y="935953"/>
              <a:ext cx="912234" cy="4230138"/>
            </a:xfrm>
            <a:prstGeom prst="bentArrow">
              <a:avLst>
                <a:gd name="adj1" fmla="val 22377"/>
                <a:gd name="adj2" fmla="val 25028"/>
                <a:gd name="adj3" fmla="val 14263"/>
                <a:gd name="adj4" fmla="val 24932"/>
              </a:avLst>
            </a:prstGeom>
            <a:solidFill>
              <a:srgbClr val="0080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9" name="Bent Arrow 58">
              <a:extLst>
                <a:ext uri="{FF2B5EF4-FFF2-40B4-BE49-F238E27FC236}">
                  <a16:creationId xmlns="" xmlns:a16="http://schemas.microsoft.com/office/drawing/2014/main" id="{1A6E4441-1280-4CAF-87EE-7338A8705A7D}"/>
                </a:ext>
              </a:extLst>
            </p:cNvPr>
            <p:cNvSpPr/>
            <p:nvPr/>
          </p:nvSpPr>
          <p:spPr>
            <a:xfrm flipH="1">
              <a:off x="1626930" y="383792"/>
              <a:ext cx="2337325" cy="4759726"/>
            </a:xfrm>
            <a:prstGeom prst="bentArrow">
              <a:avLst>
                <a:gd name="adj1" fmla="val 8879"/>
                <a:gd name="adj2" fmla="val 9038"/>
                <a:gd name="adj3" fmla="val 14263"/>
                <a:gd name="adj4" fmla="val 19454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0" name="Bent Arrow 59">
              <a:extLst>
                <a:ext uri="{FF2B5EF4-FFF2-40B4-BE49-F238E27FC236}">
                  <a16:creationId xmlns="" xmlns:a16="http://schemas.microsoft.com/office/drawing/2014/main" id="{472272FA-92BE-493F-8ADB-32EF9B2D30D2}"/>
                </a:ext>
              </a:extLst>
            </p:cNvPr>
            <p:cNvSpPr/>
            <p:nvPr/>
          </p:nvSpPr>
          <p:spPr>
            <a:xfrm flipH="1">
              <a:off x="3226749" y="3395753"/>
              <a:ext cx="1120788" cy="1747765"/>
            </a:xfrm>
            <a:prstGeom prst="bentArrow">
              <a:avLst>
                <a:gd name="adj1" fmla="val 19713"/>
                <a:gd name="adj2" fmla="val 20879"/>
                <a:gd name="adj3" fmla="val 22762"/>
                <a:gd name="adj4" fmla="val 29493"/>
              </a:avLst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1" name="Bent Arrow 60">
              <a:extLst>
                <a:ext uri="{FF2B5EF4-FFF2-40B4-BE49-F238E27FC236}">
                  <a16:creationId xmlns="" xmlns:a16="http://schemas.microsoft.com/office/drawing/2014/main" id="{787024F1-82A4-4393-9CF7-9D608C468305}"/>
                </a:ext>
              </a:extLst>
            </p:cNvPr>
            <p:cNvSpPr/>
            <p:nvPr/>
          </p:nvSpPr>
          <p:spPr>
            <a:xfrm>
              <a:off x="4818880" y="3263051"/>
              <a:ext cx="1826972" cy="1880466"/>
            </a:xfrm>
            <a:prstGeom prst="bentArrow">
              <a:avLst>
                <a:gd name="adj1" fmla="val 13127"/>
                <a:gd name="adj2" fmla="val 10495"/>
                <a:gd name="adj3" fmla="val 17138"/>
                <a:gd name="adj4" fmla="val 21923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03488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Овал 10"/>
          <p:cNvSpPr/>
          <p:nvPr/>
        </p:nvSpPr>
        <p:spPr>
          <a:xfrm>
            <a:off x="3586983" y="2967792"/>
            <a:ext cx="1555522" cy="1846216"/>
          </a:xfrm>
          <a:prstGeom prst="ellipse">
            <a:avLst/>
          </a:prstGeom>
          <a:solidFill>
            <a:schemeClr val="accent3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9" name="Блок-схема: дисплей 18"/>
          <p:cNvSpPr/>
          <p:nvPr/>
        </p:nvSpPr>
        <p:spPr>
          <a:xfrm rot="10800000">
            <a:off x="242286" y="3043692"/>
            <a:ext cx="3307721" cy="1388256"/>
          </a:xfrm>
          <a:prstGeom prst="flowChartDisplay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2" name="Блок-схема: дисплей 21"/>
          <p:cNvSpPr/>
          <p:nvPr/>
        </p:nvSpPr>
        <p:spPr>
          <a:xfrm>
            <a:off x="5026856" y="5230505"/>
            <a:ext cx="4098047" cy="1308412"/>
          </a:xfrm>
          <a:prstGeom prst="flowChartDisplay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64536" y="3260767"/>
            <a:ext cx="308766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5B9BD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Руководитель </a:t>
            </a:r>
            <a:r>
              <a:rPr lang="ru-RU" sz="2800" b="1" dirty="0">
                <a:solidFill>
                  <a:srgbClr val="5B9BD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ОИВ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622936" y="3322322"/>
            <a:ext cx="1572866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263525"/>
            <a:r>
              <a:rPr lang="ru-RU" sz="1600" b="1" dirty="0">
                <a:solidFill>
                  <a:prstClr val="white"/>
                </a:solidFill>
              </a:rPr>
              <a:t>назначает лиц, </a:t>
            </a:r>
          </a:p>
          <a:p>
            <a:pPr algn="ctr" defTabSz="263525"/>
            <a:r>
              <a:rPr lang="ru-RU" sz="1600" b="1" dirty="0">
                <a:solidFill>
                  <a:prstClr val="white"/>
                </a:solidFill>
              </a:rPr>
              <a:t>ответственных </a:t>
            </a:r>
          </a:p>
          <a:p>
            <a:pPr algn="ctr" defTabSz="263525"/>
            <a:r>
              <a:rPr lang="ru-RU" sz="1600" b="1" dirty="0">
                <a:solidFill>
                  <a:srgbClr val="98383F"/>
                </a:solidFill>
              </a:rPr>
              <a:t>(операторов</a:t>
            </a:r>
            <a:r>
              <a:rPr lang="ru-RU" sz="2000" b="1" dirty="0">
                <a:solidFill>
                  <a:srgbClr val="98383F"/>
                </a:solidFill>
              </a:rPr>
              <a:t>)</a:t>
            </a:r>
            <a:r>
              <a:rPr lang="ru-RU" sz="2000" b="1" dirty="0">
                <a:solidFill>
                  <a:prstClr val="white"/>
                </a:solidFill>
              </a:rPr>
              <a:t>:</a:t>
            </a:r>
          </a:p>
        </p:txBody>
      </p:sp>
      <p:sp>
        <p:nvSpPr>
          <p:cNvPr id="28" name="Овал 27"/>
          <p:cNvSpPr/>
          <p:nvPr/>
        </p:nvSpPr>
        <p:spPr>
          <a:xfrm>
            <a:off x="3623634" y="4900669"/>
            <a:ext cx="1503458" cy="1846216"/>
          </a:xfrm>
          <a:prstGeom prst="ellipse">
            <a:avLst/>
          </a:prstGeom>
          <a:solidFill>
            <a:schemeClr val="accent3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9" name="Блок-схема: дисплей 28"/>
          <p:cNvSpPr/>
          <p:nvPr/>
        </p:nvSpPr>
        <p:spPr>
          <a:xfrm rot="10800000">
            <a:off x="242286" y="4966563"/>
            <a:ext cx="3344697" cy="1437415"/>
          </a:xfrm>
          <a:prstGeom prst="flowChartDisplay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0" name="Блок-схема: дисплей 29"/>
          <p:cNvSpPr/>
          <p:nvPr/>
        </p:nvSpPr>
        <p:spPr>
          <a:xfrm>
            <a:off x="5195801" y="2780175"/>
            <a:ext cx="3840695" cy="2058286"/>
          </a:xfrm>
          <a:prstGeom prst="flowChartDisplay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07504" y="5134516"/>
            <a:ext cx="32875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5B9BD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Руководители МОУО</a:t>
            </a:r>
          </a:p>
          <a:p>
            <a:pPr algn="ctr"/>
            <a:endParaRPr lang="ru-RU" sz="2400" b="1" dirty="0">
              <a:solidFill>
                <a:srgbClr val="5B9BD5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400" b="1" dirty="0">
                <a:solidFill>
                  <a:srgbClr val="5B9BD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Руководители ОО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3572885" y="5315946"/>
            <a:ext cx="162377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263525"/>
            <a:r>
              <a:rPr lang="ru-RU" sz="1600" b="1" dirty="0">
                <a:solidFill>
                  <a:prstClr val="white"/>
                </a:solidFill>
              </a:rPr>
              <a:t>назначают лиц, </a:t>
            </a:r>
          </a:p>
          <a:p>
            <a:pPr algn="ctr" defTabSz="263525"/>
            <a:r>
              <a:rPr lang="ru-RU" sz="1600" b="1" dirty="0">
                <a:solidFill>
                  <a:prstClr val="white"/>
                </a:solidFill>
              </a:rPr>
              <a:t>ответственных </a:t>
            </a:r>
          </a:p>
          <a:p>
            <a:pPr algn="ctr" defTabSz="263525"/>
            <a:r>
              <a:rPr lang="ru-RU" sz="1600" b="1" dirty="0">
                <a:solidFill>
                  <a:srgbClr val="98383F"/>
                </a:solidFill>
              </a:rPr>
              <a:t>(поставщиков)</a:t>
            </a:r>
            <a:r>
              <a:rPr lang="ru-RU" sz="1600" b="1" dirty="0">
                <a:solidFill>
                  <a:prstClr val="white"/>
                </a:solidFill>
              </a:rPr>
              <a:t>: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5507623" y="5400145"/>
            <a:ext cx="340632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indent="450850" defTabSz="263525">
              <a:buFont typeface="Wingdings" panose="05000000000000000000" pitchFamily="2" charset="2"/>
              <a:buChar char="ü"/>
              <a:defRPr/>
            </a:pPr>
            <a:r>
              <a:rPr lang="ru-RU" sz="1600" b="1" dirty="0">
                <a:solidFill>
                  <a:schemeClr val="bg2">
                    <a:lumMod val="25000"/>
                  </a:schemeClr>
                </a:solidFill>
              </a:rPr>
              <a:t>за внесение сведений в РИС;</a:t>
            </a:r>
          </a:p>
          <a:p>
            <a:pPr marL="174625" indent="450850" defTabSz="263525">
              <a:buFont typeface="Wingdings" panose="05000000000000000000" pitchFamily="2" charset="2"/>
              <a:buChar char="ü"/>
              <a:defRPr/>
            </a:pPr>
            <a:endParaRPr lang="en-US" sz="1600" b="1" dirty="0">
              <a:solidFill>
                <a:schemeClr val="bg2">
                  <a:lumMod val="25000"/>
                </a:schemeClr>
              </a:solidFill>
            </a:endParaRPr>
          </a:p>
          <a:p>
            <a:pPr marL="174625" indent="450850" defTabSz="263525">
              <a:buFont typeface="Wingdings" panose="05000000000000000000" pitchFamily="2" charset="2"/>
              <a:buChar char="ü"/>
              <a:defRPr/>
            </a:pPr>
            <a:r>
              <a:rPr lang="ru-RU" sz="1600" b="1" dirty="0">
                <a:solidFill>
                  <a:schemeClr val="bg2">
                    <a:lumMod val="25000"/>
                  </a:schemeClr>
                </a:solidFill>
              </a:rPr>
              <a:t>за предоставление сведений </a:t>
            </a:r>
          </a:p>
          <a:p>
            <a:pPr marL="174625" indent="450850" defTabSz="263525">
              <a:defRPr/>
            </a:pPr>
            <a:r>
              <a:rPr lang="ru-RU" sz="1600" b="1" dirty="0">
                <a:solidFill>
                  <a:schemeClr val="bg2">
                    <a:lumMod val="25000"/>
                  </a:schemeClr>
                </a:solidFill>
              </a:rPr>
              <a:t>оператору РИС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262831" y="943382"/>
            <a:ext cx="865112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8080"/>
                </a:solidFill>
              </a:rPr>
              <a:t>Постановление Правительства РФ от 31.08.2013 № 755«О федеральной информационной системе обеспечения проведения ГИА обучающихся, освоивших основные образовательные программы основного общего и среднего общего образования и приема граждан в образовательные организации для получения среднего профессионального образования»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699792" y="2258400"/>
            <a:ext cx="3312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>
                <a:solidFill>
                  <a:srgbClr val="008080"/>
                </a:solidFill>
              </a:rPr>
              <a:t>п. 7. Правил ФИС и РИС 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5585382" y="3024488"/>
            <a:ext cx="370203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3525" defTabSz="263525">
              <a:buFont typeface="Wingdings" panose="05000000000000000000" pitchFamily="2" charset="2"/>
              <a:buChar char="ü"/>
            </a:pPr>
            <a:r>
              <a:rPr lang="ru-RU" sz="1600" b="1" dirty="0">
                <a:solidFill>
                  <a:schemeClr val="bg2">
                    <a:lumMod val="25000"/>
                  </a:schemeClr>
                </a:solidFill>
              </a:rPr>
              <a:t>за внесение сведений </a:t>
            </a:r>
            <a:endParaRPr lang="en-US" sz="1600" b="1" dirty="0">
              <a:solidFill>
                <a:schemeClr val="bg2">
                  <a:lumMod val="25000"/>
                </a:schemeClr>
              </a:solidFill>
            </a:endParaRPr>
          </a:p>
          <a:p>
            <a:pPr indent="263525" defTabSz="263525"/>
            <a:r>
              <a:rPr lang="ru-RU" sz="1600" b="1" dirty="0">
                <a:solidFill>
                  <a:schemeClr val="bg2">
                    <a:lumMod val="25000"/>
                  </a:schemeClr>
                </a:solidFill>
              </a:rPr>
              <a:t>в ФИС и РИС и обработку </a:t>
            </a:r>
            <a:endParaRPr lang="en-US" sz="1600" b="1" dirty="0">
              <a:solidFill>
                <a:schemeClr val="bg2">
                  <a:lumMod val="25000"/>
                </a:schemeClr>
              </a:solidFill>
            </a:endParaRPr>
          </a:p>
          <a:p>
            <a:pPr indent="263525" defTabSz="263525"/>
            <a:r>
              <a:rPr lang="ru-RU" sz="1600" b="1" dirty="0">
                <a:solidFill>
                  <a:schemeClr val="bg2">
                    <a:lumMod val="25000"/>
                  </a:schemeClr>
                </a:solidFill>
              </a:rPr>
              <a:t>содержащейся в них информации;</a:t>
            </a:r>
            <a:endParaRPr lang="en-US" sz="1600" b="1" dirty="0">
              <a:solidFill>
                <a:schemeClr val="bg2">
                  <a:lumMod val="25000"/>
                </a:schemeClr>
              </a:solidFill>
            </a:endParaRPr>
          </a:p>
          <a:p>
            <a:pPr indent="263525" defTabSz="263525">
              <a:buFont typeface="Wingdings" panose="05000000000000000000" pitchFamily="2" charset="2"/>
              <a:buChar char="ü"/>
            </a:pPr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</a:rPr>
              <a:t>за 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</a:rPr>
              <a:t>обеспечение мер по защите </a:t>
            </a:r>
            <a:endParaRPr lang="en-US" sz="1600" b="1" dirty="0">
              <a:solidFill>
                <a:schemeClr val="bg2">
                  <a:lumMod val="25000"/>
                </a:schemeClr>
              </a:solidFill>
            </a:endParaRPr>
          </a:p>
          <a:p>
            <a:pPr indent="263525" defTabSz="263525"/>
            <a:r>
              <a:rPr lang="ru-RU" sz="1600" b="1" dirty="0">
                <a:solidFill>
                  <a:schemeClr val="bg2">
                    <a:lumMod val="25000"/>
                  </a:schemeClr>
                </a:solidFill>
              </a:rPr>
              <a:t>информации, содержащейся в </a:t>
            </a:r>
            <a:endParaRPr lang="en-US" sz="1600" b="1" dirty="0">
              <a:solidFill>
                <a:schemeClr val="bg2">
                  <a:lumMod val="25000"/>
                </a:schemeClr>
              </a:solidFill>
            </a:endParaRPr>
          </a:p>
          <a:p>
            <a:pPr indent="263525" defTabSz="263525"/>
            <a:r>
              <a:rPr lang="ru-RU" sz="1600" b="1" dirty="0">
                <a:solidFill>
                  <a:schemeClr val="bg2">
                    <a:lumMod val="25000"/>
                  </a:schemeClr>
                </a:solidFill>
              </a:rPr>
              <a:t>ФИС и РИС</a:t>
            </a: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-1" y="834809"/>
            <a:ext cx="4924540" cy="0"/>
          </a:xfrm>
          <a:prstGeom prst="line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462270" y="142808"/>
            <a:ext cx="48055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7388A5"/>
                </a:solidFill>
              </a:rPr>
              <a:t>Ф</a:t>
            </a:r>
            <a:r>
              <a:rPr lang="ru-RU" sz="3200" b="1" dirty="0" smtClean="0">
                <a:solidFill>
                  <a:srgbClr val="7388A5"/>
                </a:solidFill>
              </a:rPr>
              <a:t>едеральные документы</a:t>
            </a:r>
            <a:endParaRPr lang="ru-RU" sz="3200" b="1" dirty="0">
              <a:solidFill>
                <a:srgbClr val="7388A5"/>
              </a:solidFill>
            </a:endParaRPr>
          </a:p>
        </p:txBody>
      </p:sp>
      <p:grpSp>
        <p:nvGrpSpPr>
          <p:cNvPr id="25" name="Группа 24"/>
          <p:cNvGrpSpPr/>
          <p:nvPr/>
        </p:nvGrpSpPr>
        <p:grpSpPr>
          <a:xfrm>
            <a:off x="467544" y="52551"/>
            <a:ext cx="1656184" cy="634427"/>
            <a:chOff x="268890" y="1395312"/>
            <a:chExt cx="1513186" cy="634427"/>
          </a:xfrm>
        </p:grpSpPr>
        <p:pic>
          <p:nvPicPr>
            <p:cNvPr id="26" name="Рисунок 5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</a:blip>
            <a:srcRect l="7108" t="22748" r="18019" b="35757"/>
            <a:stretch>
              <a:fillRect/>
            </a:stretch>
          </p:blipFill>
          <p:spPr bwMode="auto">
            <a:xfrm>
              <a:off x="268890" y="1602701"/>
              <a:ext cx="1439863" cy="427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" name="TextBox 26"/>
            <p:cNvSpPr txBox="1"/>
            <p:nvPr/>
          </p:nvSpPr>
          <p:spPr>
            <a:xfrm>
              <a:off x="1185176" y="1395312"/>
              <a:ext cx="596900" cy="30777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r>
                <a:rPr lang="ru-RU" sz="1400" b="1" dirty="0" smtClean="0">
                  <a:solidFill>
                    <a:schemeClr val="accent1">
                      <a:lumMod val="75000"/>
                    </a:schemeClr>
                  </a:solidFill>
                  <a:latin typeface="Calibri" pitchFamily="34" charset="0"/>
                </a:rPr>
                <a:t>2021</a:t>
              </a:r>
              <a:endParaRPr lang="ru-RU" sz="14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14407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/>
          <p:nvPr/>
        </p:nvSpPr>
        <p:spPr>
          <a:xfrm>
            <a:off x="546829" y="1659604"/>
            <a:ext cx="8636426" cy="147732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b="1" dirty="0"/>
              <a:t>п.1. </a:t>
            </a:r>
            <a:r>
              <a:rPr lang="ru-RU" dirty="0"/>
              <a:t>Порядок определяет </a:t>
            </a:r>
            <a:r>
              <a:rPr lang="ru-RU" u="sng" dirty="0"/>
              <a:t>формы</a:t>
            </a:r>
            <a:r>
              <a:rPr lang="ru-RU" dirty="0"/>
              <a:t> проведения ГИА, </a:t>
            </a:r>
            <a:r>
              <a:rPr lang="ru-RU" u="sng" dirty="0"/>
              <a:t>участников</a:t>
            </a:r>
            <a:r>
              <a:rPr lang="ru-RU" dirty="0"/>
              <a:t>, </a:t>
            </a:r>
            <a:r>
              <a:rPr lang="ru-RU" u="sng" dirty="0"/>
              <a:t>требования к использованию </a:t>
            </a:r>
            <a:r>
              <a:rPr lang="ru-RU" dirty="0"/>
              <a:t>средств обучения и воспитания, средств связи при проведении ГИА, </a:t>
            </a:r>
            <a:r>
              <a:rPr lang="ru-RU" u="sng" dirty="0"/>
              <a:t>требования к лицам</a:t>
            </a:r>
            <a:r>
              <a:rPr lang="ru-RU" dirty="0"/>
              <a:t>, привлекаемым к проведению ГИА, </a:t>
            </a:r>
            <a:r>
              <a:rPr lang="ru-RU" u="sng" dirty="0"/>
              <a:t>порядок проверки </a:t>
            </a:r>
            <a:r>
              <a:rPr lang="ru-RU" dirty="0"/>
              <a:t>экзаменационных работ, </a:t>
            </a:r>
            <a:r>
              <a:rPr lang="ru-RU" u="sng" dirty="0"/>
              <a:t>порядок подачи и рассмотрения апелляций</a:t>
            </a:r>
            <a:r>
              <a:rPr lang="ru-RU" dirty="0"/>
              <a:t>, изменения и (или) аннулирования результатов ГИА.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483649" y="6081453"/>
            <a:ext cx="8566244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b="1" dirty="0"/>
              <a:t>III. Итоговое собеседование по русскому языку: </a:t>
            </a:r>
            <a:r>
              <a:rPr lang="ru-RU" dirty="0"/>
              <a:t>порядок проведения утверждается региональным приказом</a:t>
            </a:r>
            <a:endParaRPr lang="ru-RU" dirty="0" smtClean="0"/>
          </a:p>
        </p:txBody>
      </p:sp>
      <p:sp>
        <p:nvSpPr>
          <p:cNvPr id="26" name="Прямоугольник 25"/>
          <p:cNvSpPr/>
          <p:nvPr/>
        </p:nvSpPr>
        <p:spPr>
          <a:xfrm>
            <a:off x="492838" y="3094829"/>
            <a:ext cx="4668115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cs typeface="Times New Roman" pitchFamily="18" charset="0"/>
              </a:rPr>
              <a:t>п.6.</a:t>
            </a:r>
            <a:r>
              <a:rPr lang="ru-RU" dirty="0">
                <a:cs typeface="Times New Roman" pitchFamily="18" charset="0"/>
              </a:rPr>
              <a:t> Формы ГИА-9: ОГЭ и ГВЭ</a:t>
            </a:r>
            <a:endParaRPr lang="ru-RU" b="1" dirty="0">
              <a:solidFill>
                <a:srgbClr val="C00000"/>
              </a:solidFill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483649" y="3456468"/>
            <a:ext cx="8475997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cs typeface="Times New Roman" pitchFamily="18" charset="0"/>
              </a:rPr>
              <a:t>п.7. </a:t>
            </a:r>
            <a:r>
              <a:rPr lang="ru-RU" dirty="0">
                <a:cs typeface="Times New Roman" pitchFamily="18" charset="0"/>
              </a:rPr>
              <a:t>Необходимо сдать 4 экзамена; участники с </a:t>
            </a:r>
            <a:r>
              <a:rPr lang="ru-RU" dirty="0" smtClean="0">
                <a:cs typeface="Times New Roman" pitchFamily="18" charset="0"/>
              </a:rPr>
              <a:t>ОВЗ, </a:t>
            </a:r>
            <a:r>
              <a:rPr lang="ru-RU" dirty="0" smtClean="0">
                <a:solidFill>
                  <a:srgbClr val="FF0000"/>
                </a:solidFill>
                <a:cs typeface="Times New Roman" pitchFamily="18" charset="0"/>
              </a:rPr>
              <a:t>дети-инвалиды, инвалиды </a:t>
            </a:r>
            <a:r>
              <a:rPr lang="ru-RU" dirty="0">
                <a:cs typeface="Times New Roman" pitchFamily="18" charset="0"/>
              </a:rPr>
              <a:t>могут выбрать только 2 </a:t>
            </a:r>
            <a:r>
              <a:rPr lang="ru-RU" dirty="0" smtClean="0">
                <a:cs typeface="Times New Roman" pitchFamily="18" charset="0"/>
              </a:rPr>
              <a:t>обязательных </a:t>
            </a:r>
            <a:r>
              <a:rPr lang="ru-RU" dirty="0">
                <a:cs typeface="Times New Roman" pitchFamily="18" charset="0"/>
              </a:rPr>
              <a:t>экзамена</a:t>
            </a:r>
            <a:endParaRPr lang="ru-RU" b="1" dirty="0">
              <a:solidFill>
                <a:srgbClr val="C00000"/>
              </a:solidFill>
              <a:cs typeface="Times New Roman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507016" y="4098370"/>
            <a:ext cx="7169520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0000"/>
                </a:solidFill>
                <a:cs typeface="Times New Roman" pitchFamily="18" charset="0"/>
              </a:rPr>
              <a:t>п.</a:t>
            </a:r>
            <a:r>
              <a:rPr lang="ru-RU" b="1" dirty="0" smtClean="0"/>
              <a:t>11</a:t>
            </a:r>
            <a:r>
              <a:rPr lang="ru-RU" b="1" dirty="0"/>
              <a:t>.</a:t>
            </a:r>
            <a:r>
              <a:rPr lang="ru-RU" dirty="0"/>
              <a:t> Допуск к </a:t>
            </a:r>
            <a:r>
              <a:rPr lang="ru-RU" dirty="0" smtClean="0"/>
              <a:t>ГИА:            1)все </a:t>
            </a:r>
            <a:r>
              <a:rPr lang="ru-RU" dirty="0"/>
              <a:t>годовые отметки не ниже «3»</a:t>
            </a:r>
          </a:p>
          <a:p>
            <a:r>
              <a:rPr lang="ru-RU" dirty="0"/>
              <a:t>2) «зачет» за итоговое собеседование по русскому языку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483649" y="4764518"/>
            <a:ext cx="8604455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cs typeface="Times New Roman" pitchFamily="18" charset="0"/>
              </a:rPr>
              <a:t>п.12. </a:t>
            </a:r>
            <a:r>
              <a:rPr lang="ru-RU" dirty="0">
                <a:cs typeface="Times New Roman" pitchFamily="18" charset="0"/>
              </a:rPr>
              <a:t>Заявление на ГИА необходимо подать до 1 марта в «своей» </a:t>
            </a:r>
            <a:r>
              <a:rPr lang="ru-RU" dirty="0" smtClean="0">
                <a:cs typeface="Times New Roman" pitchFamily="18" charset="0"/>
              </a:rPr>
              <a:t>ОО (</a:t>
            </a:r>
            <a:r>
              <a:rPr lang="ru-RU" i="1" dirty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>Заявления регистрируются в каждой ОО в соответствующем </a:t>
            </a:r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  <a:cs typeface="Times New Roman" pitchFamily="18" charset="0"/>
              </a:rPr>
              <a:t>журнале</a:t>
            </a:r>
            <a:endParaRPr lang="ru-RU" dirty="0">
              <a:solidFill>
                <a:srgbClr val="C00000"/>
              </a:solidFill>
              <a:cs typeface="Times New Roman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492838" y="5481290"/>
            <a:ext cx="8583576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cs typeface="Times New Roman" pitchFamily="18" charset="0"/>
              </a:rPr>
              <a:t>п.14 и п. 15. </a:t>
            </a:r>
            <a:r>
              <a:rPr lang="ru-RU" dirty="0"/>
              <a:t>Изменения перечня указанных в заявлениях экзаменов, а также формы ГИА</a:t>
            </a:r>
            <a:r>
              <a:rPr lang="ru-RU" dirty="0">
                <a:cs typeface="Times New Roman" pitchFamily="18" charset="0"/>
              </a:rPr>
              <a:t>- оперативно передать заявление в ГЭК</a:t>
            </a:r>
            <a:endParaRPr lang="ru-RU" b="1" dirty="0">
              <a:solidFill>
                <a:srgbClr val="C00000"/>
              </a:solidFill>
              <a:cs typeface="Times New Roman" pitchFamily="18" charset="0"/>
            </a:endParaRPr>
          </a:p>
        </p:txBody>
      </p:sp>
      <p:grpSp>
        <p:nvGrpSpPr>
          <p:cNvPr id="28" name="Группа 27"/>
          <p:cNvGrpSpPr/>
          <p:nvPr/>
        </p:nvGrpSpPr>
        <p:grpSpPr>
          <a:xfrm>
            <a:off x="247831" y="87731"/>
            <a:ext cx="1672043" cy="634427"/>
            <a:chOff x="268890" y="1395312"/>
            <a:chExt cx="1637414" cy="634427"/>
          </a:xfrm>
        </p:grpSpPr>
        <p:pic>
          <p:nvPicPr>
            <p:cNvPr id="29" name="Рисунок 5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</a:blip>
            <a:srcRect l="7108" t="22748" r="18019" b="35757"/>
            <a:stretch>
              <a:fillRect/>
            </a:stretch>
          </p:blipFill>
          <p:spPr bwMode="auto">
            <a:xfrm>
              <a:off x="268890" y="1602701"/>
              <a:ext cx="1439863" cy="427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TextBox 30"/>
            <p:cNvSpPr txBox="1"/>
            <p:nvPr/>
          </p:nvSpPr>
          <p:spPr>
            <a:xfrm>
              <a:off x="1185176" y="1395312"/>
              <a:ext cx="721128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1400" b="1" dirty="0" smtClean="0">
                  <a:solidFill>
                    <a:srgbClr val="2E75B6"/>
                  </a:solidFill>
                  <a:latin typeface="Calibri" pitchFamily="34" charset="0"/>
                </a:rPr>
                <a:t>2021</a:t>
              </a:r>
              <a:endParaRPr lang="ru-RU" sz="1400" b="1" dirty="0">
                <a:solidFill>
                  <a:srgbClr val="2E75B6"/>
                </a:solidFill>
                <a:latin typeface="Calibri" pitchFamily="34" charset="0"/>
              </a:endParaRPr>
            </a:p>
          </p:txBody>
        </p:sp>
      </p:grpSp>
      <p:cxnSp>
        <p:nvCxnSpPr>
          <p:cNvPr id="32" name="Прямая соединительная линия 31"/>
          <p:cNvCxnSpPr/>
          <p:nvPr/>
        </p:nvCxnSpPr>
        <p:spPr>
          <a:xfrm>
            <a:off x="0" y="891370"/>
            <a:ext cx="4924540" cy="0"/>
          </a:xfrm>
          <a:prstGeom prst="line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462270" y="172719"/>
            <a:ext cx="48055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7388A5"/>
                </a:solidFill>
              </a:rPr>
              <a:t>Ф</a:t>
            </a:r>
            <a:r>
              <a:rPr lang="ru-RU" sz="3200" b="1" dirty="0" smtClean="0">
                <a:solidFill>
                  <a:srgbClr val="7388A5"/>
                </a:solidFill>
              </a:rPr>
              <a:t>едеральные документы</a:t>
            </a:r>
            <a:endParaRPr lang="ru-RU" sz="3200" b="1" dirty="0">
              <a:solidFill>
                <a:srgbClr val="7388A5"/>
              </a:solidFill>
            </a:endParaRPr>
          </a:p>
        </p:txBody>
      </p:sp>
      <p:grpSp>
        <p:nvGrpSpPr>
          <p:cNvPr id="15" name="Группа 14">
            <a:extLst>
              <a:ext uri="{FF2B5EF4-FFF2-40B4-BE49-F238E27FC236}">
                <a16:creationId xmlns="" xmlns:a16="http://schemas.microsoft.com/office/drawing/2014/main" id="{6C7A2D77-7E18-4514-A3C4-3567781B2574}"/>
              </a:ext>
            </a:extLst>
          </p:cNvPr>
          <p:cNvGrpSpPr/>
          <p:nvPr/>
        </p:nvGrpSpPr>
        <p:grpSpPr>
          <a:xfrm rot="10800000">
            <a:off x="38599" y="929545"/>
            <a:ext cx="554170" cy="5413518"/>
            <a:chOff x="3282251" y="-608127"/>
            <a:chExt cx="1306345" cy="5760218"/>
          </a:xfrm>
        </p:grpSpPr>
        <p:sp>
          <p:nvSpPr>
            <p:cNvPr id="16" name="Bent Arrow 57">
              <a:extLst>
                <a:ext uri="{FF2B5EF4-FFF2-40B4-BE49-F238E27FC236}">
                  <a16:creationId xmlns="" xmlns:a16="http://schemas.microsoft.com/office/drawing/2014/main" id="{17F72098-D834-407A-BF60-53C546C69808}"/>
                </a:ext>
              </a:extLst>
            </p:cNvPr>
            <p:cNvSpPr/>
            <p:nvPr/>
          </p:nvSpPr>
          <p:spPr>
            <a:xfrm flipH="1">
              <a:off x="3374909" y="2112763"/>
              <a:ext cx="851172" cy="2998313"/>
            </a:xfrm>
            <a:prstGeom prst="bentArrow">
              <a:avLst>
                <a:gd name="adj1" fmla="val 22377"/>
                <a:gd name="adj2" fmla="val 25028"/>
                <a:gd name="adj3" fmla="val 14263"/>
                <a:gd name="adj4" fmla="val 24932"/>
              </a:avLst>
            </a:prstGeom>
            <a:solidFill>
              <a:srgbClr val="0080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7" name="Bent Arrow 58">
              <a:extLst>
                <a:ext uri="{FF2B5EF4-FFF2-40B4-BE49-F238E27FC236}">
                  <a16:creationId xmlns="" xmlns:a16="http://schemas.microsoft.com/office/drawing/2014/main" id="{1A6E4441-1280-4CAF-87EE-7338A8705A7D}"/>
                </a:ext>
              </a:extLst>
            </p:cNvPr>
            <p:cNvSpPr/>
            <p:nvPr/>
          </p:nvSpPr>
          <p:spPr>
            <a:xfrm flipH="1">
              <a:off x="3282251" y="1746339"/>
              <a:ext cx="1036492" cy="3405752"/>
            </a:xfrm>
            <a:prstGeom prst="bentArrow">
              <a:avLst>
                <a:gd name="adj1" fmla="val 18076"/>
                <a:gd name="adj2" fmla="val 14980"/>
                <a:gd name="adj3" fmla="val 14263"/>
                <a:gd name="adj4" fmla="val 19454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2" name="Bent Arrow 59">
              <a:extLst>
                <a:ext uri="{FF2B5EF4-FFF2-40B4-BE49-F238E27FC236}">
                  <a16:creationId xmlns="" xmlns:a16="http://schemas.microsoft.com/office/drawing/2014/main" id="{472272FA-92BE-493F-8ADB-32EF9B2D30D2}"/>
                </a:ext>
              </a:extLst>
            </p:cNvPr>
            <p:cNvSpPr/>
            <p:nvPr/>
          </p:nvSpPr>
          <p:spPr>
            <a:xfrm flipH="1">
              <a:off x="3622208" y="708626"/>
              <a:ext cx="966388" cy="4443465"/>
            </a:xfrm>
            <a:prstGeom prst="bentArrow">
              <a:avLst>
                <a:gd name="adj1" fmla="val 19713"/>
                <a:gd name="adj2" fmla="val 20879"/>
                <a:gd name="adj3" fmla="val 22762"/>
                <a:gd name="adj4" fmla="val 29493"/>
              </a:avLst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8" name="Bent Arrow 59">
              <a:extLst>
                <a:ext uri="{FF2B5EF4-FFF2-40B4-BE49-F238E27FC236}">
                  <a16:creationId xmlns="" xmlns:a16="http://schemas.microsoft.com/office/drawing/2014/main" id="{472272FA-92BE-493F-8ADB-32EF9B2D30D2}"/>
                </a:ext>
              </a:extLst>
            </p:cNvPr>
            <p:cNvSpPr/>
            <p:nvPr/>
          </p:nvSpPr>
          <p:spPr>
            <a:xfrm flipH="1">
              <a:off x="3313846" y="4024955"/>
              <a:ext cx="1033690" cy="1118565"/>
            </a:xfrm>
            <a:prstGeom prst="bentArrow">
              <a:avLst>
                <a:gd name="adj1" fmla="val 19713"/>
                <a:gd name="adj2" fmla="val 20879"/>
                <a:gd name="adj3" fmla="val 22762"/>
                <a:gd name="adj4" fmla="val 29493"/>
              </a:avLst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9" name="Bent Arrow 60">
              <a:extLst>
                <a:ext uri="{FF2B5EF4-FFF2-40B4-BE49-F238E27FC236}">
                  <a16:creationId xmlns="" xmlns:a16="http://schemas.microsoft.com/office/drawing/2014/main" id="{787024F1-82A4-4393-9CF7-9D608C468305}"/>
                </a:ext>
              </a:extLst>
            </p:cNvPr>
            <p:cNvSpPr/>
            <p:nvPr/>
          </p:nvSpPr>
          <p:spPr>
            <a:xfrm flipH="1">
              <a:off x="3396572" y="2502803"/>
              <a:ext cx="1157029" cy="2640718"/>
            </a:xfrm>
            <a:prstGeom prst="bentArrow">
              <a:avLst>
                <a:gd name="adj1" fmla="val 18889"/>
                <a:gd name="adj2" fmla="val 15536"/>
                <a:gd name="adj3" fmla="val 17138"/>
                <a:gd name="adj4" fmla="val 21923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3" name="Bent Arrow 57">
              <a:extLst>
                <a:ext uri="{FF2B5EF4-FFF2-40B4-BE49-F238E27FC236}">
                  <a16:creationId xmlns="" xmlns:a16="http://schemas.microsoft.com/office/drawing/2014/main" id="{17F72098-D834-407A-BF60-53C546C69808}"/>
                </a:ext>
              </a:extLst>
            </p:cNvPr>
            <p:cNvSpPr/>
            <p:nvPr/>
          </p:nvSpPr>
          <p:spPr>
            <a:xfrm flipH="1">
              <a:off x="3600204" y="50249"/>
              <a:ext cx="851172" cy="5083614"/>
            </a:xfrm>
            <a:prstGeom prst="bentArrow">
              <a:avLst>
                <a:gd name="adj1" fmla="val 22377"/>
                <a:gd name="adj2" fmla="val 25028"/>
                <a:gd name="adj3" fmla="val 14263"/>
                <a:gd name="adj4" fmla="val 24932"/>
              </a:avLst>
            </a:prstGeom>
            <a:solidFill>
              <a:srgbClr val="0080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4" name="Bent Arrow 58">
              <a:extLst>
                <a:ext uri="{FF2B5EF4-FFF2-40B4-BE49-F238E27FC236}">
                  <a16:creationId xmlns="" xmlns:a16="http://schemas.microsoft.com/office/drawing/2014/main" id="{1A6E4441-1280-4CAF-87EE-7338A8705A7D}"/>
                </a:ext>
              </a:extLst>
            </p:cNvPr>
            <p:cNvSpPr/>
            <p:nvPr/>
          </p:nvSpPr>
          <p:spPr>
            <a:xfrm flipH="1">
              <a:off x="3500754" y="-608127"/>
              <a:ext cx="1036492" cy="5760218"/>
            </a:xfrm>
            <a:prstGeom prst="bentArrow">
              <a:avLst>
                <a:gd name="adj1" fmla="val 18076"/>
                <a:gd name="adj2" fmla="val 14980"/>
                <a:gd name="adj3" fmla="val 14263"/>
                <a:gd name="adj4" fmla="val 19454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621556" y="951718"/>
            <a:ext cx="80203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Порядок проведения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ГИА-9,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утвержденный приказом </a:t>
            </a:r>
            <a:r>
              <a:rPr lang="ru-RU" sz="2000" b="1" dirty="0" err="1">
                <a:solidFill>
                  <a:schemeClr val="tx2">
                    <a:lumMod val="75000"/>
                  </a:schemeClr>
                </a:solidFill>
              </a:rPr>
              <a:t>Минпросвещения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 России и </a:t>
            </a:r>
            <a:r>
              <a:rPr lang="ru-RU" sz="2000" b="1" dirty="0" err="1">
                <a:solidFill>
                  <a:schemeClr val="tx2">
                    <a:lumMod val="75000"/>
                  </a:schemeClr>
                </a:solidFill>
              </a:rPr>
              <a:t>Рособрнадзора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 от</a:t>
            </a:r>
            <a:r>
              <a:rPr lang="en-US" sz="20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07.11.2018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г №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189/1513</a:t>
            </a:r>
          </a:p>
        </p:txBody>
      </p:sp>
    </p:spTree>
    <p:extLst>
      <p:ext uri="{BB962C8B-B14F-4D97-AF65-F5344CB8AC3E}">
        <p14:creationId xmlns:p14="http://schemas.microsoft.com/office/powerpoint/2010/main" val="4135382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224418" y="101061"/>
            <a:ext cx="778805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kern="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Общие сведения о проведении </a:t>
            </a: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итогового собеседования </a:t>
            </a:r>
          </a:p>
          <a:p>
            <a:pPr algn="ctr"/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русскому языку для обучающихся 9-х классов</a:t>
            </a:r>
            <a:endParaRPr lang="ru-RU" sz="2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91742" y="929903"/>
            <a:ext cx="41603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b="1" dirty="0" smtClean="0">
                <a:solidFill>
                  <a:srgbClr val="4472C4"/>
                </a:solidFill>
                <a:cs typeface="Arial" panose="020B0604020202020204" pitchFamily="34" charset="0"/>
              </a:rPr>
              <a:t>Сроки проведения итогового собеседования</a:t>
            </a:r>
            <a:r>
              <a:rPr lang="ru-RU" sz="15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500" b="1" dirty="0" smtClean="0">
                <a:solidFill>
                  <a:srgbClr val="8B172A"/>
                </a:solidFill>
                <a:cs typeface="Arial" panose="020B0604020202020204" pitchFamily="34" charset="0"/>
              </a:rPr>
              <a:t>10 </a:t>
            </a:r>
            <a:r>
              <a:rPr lang="ru-RU" sz="1500" b="1" dirty="0" smtClean="0">
                <a:solidFill>
                  <a:srgbClr val="8B172A"/>
                </a:solidFill>
                <a:cs typeface="Arial" panose="020B0604020202020204" pitchFamily="34" charset="0"/>
              </a:rPr>
              <a:t>февраля</a:t>
            </a:r>
            <a:r>
              <a:rPr lang="ru-RU" sz="15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ru-RU" sz="1500" b="1" dirty="0" smtClean="0">
                <a:solidFill>
                  <a:srgbClr val="8B172A"/>
                </a:solidFill>
                <a:cs typeface="Arial" panose="020B0604020202020204" pitchFamily="34" charset="0"/>
              </a:rPr>
              <a:t>2021 </a:t>
            </a:r>
            <a:r>
              <a:rPr lang="ru-RU" sz="1500" b="1" dirty="0">
                <a:solidFill>
                  <a:srgbClr val="8B172A"/>
                </a:solidFill>
                <a:cs typeface="Arial" panose="020B0604020202020204" pitchFamily="34" charset="0"/>
              </a:rPr>
              <a:t>года </a:t>
            </a:r>
            <a:r>
              <a:rPr lang="ru-RU" sz="1500" b="1" dirty="0" smtClean="0">
                <a:solidFill>
                  <a:srgbClr val="5B9BD5"/>
                </a:solidFill>
                <a:cs typeface="Arial" panose="020B0604020202020204" pitchFamily="34" charset="0"/>
              </a:rPr>
              <a:t>(основной день, вторая среда февраля)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500" b="1" dirty="0" smtClean="0">
                <a:solidFill>
                  <a:srgbClr val="5B9BD5"/>
                </a:solidFill>
                <a:cs typeface="Arial" panose="020B0604020202020204" pitchFamily="34" charset="0"/>
              </a:rPr>
              <a:t>резервные сроки согласно расписанию</a:t>
            </a:r>
            <a:endParaRPr lang="ru-RU" sz="1500" dirty="0">
              <a:solidFill>
                <a:srgbClr val="5B9BD5"/>
              </a:solidFill>
              <a:cs typeface="Arial" panose="020B0604020202020204" pitchFamily="34" charset="0"/>
            </a:endParaRPr>
          </a:p>
        </p:txBody>
      </p:sp>
      <p:sp>
        <p:nvSpPr>
          <p:cNvPr id="31" name="Нашивка 30"/>
          <p:cNvSpPr/>
          <p:nvPr/>
        </p:nvSpPr>
        <p:spPr>
          <a:xfrm>
            <a:off x="539675" y="4657079"/>
            <a:ext cx="368497" cy="606960"/>
          </a:xfrm>
          <a:prstGeom prst="chevron">
            <a:avLst/>
          </a:prstGeom>
          <a:solidFill>
            <a:srgbClr val="A5A5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>
            <a:off x="91742" y="3849623"/>
            <a:ext cx="7119892" cy="16968"/>
          </a:xfrm>
          <a:prstGeom prst="line">
            <a:avLst/>
          </a:prstGeom>
          <a:ln w="28575">
            <a:solidFill>
              <a:schemeClr val="accent3"/>
            </a:solidFill>
            <a:prstDash val="sysDash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Прямоугольник 35"/>
          <p:cNvSpPr/>
          <p:nvPr/>
        </p:nvSpPr>
        <p:spPr>
          <a:xfrm>
            <a:off x="5800716" y="1433688"/>
            <a:ext cx="317380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5B9BD5"/>
                </a:solidFill>
              </a:rPr>
              <a:t>Результаты участников ИС </a:t>
            </a:r>
          </a:p>
          <a:p>
            <a:r>
              <a:rPr lang="ru-RU" sz="1600" b="1" dirty="0">
                <a:solidFill>
                  <a:srgbClr val="002060"/>
                </a:solidFill>
                <a:cs typeface="Arial" panose="020B0604020202020204" pitchFamily="34" charset="0"/>
              </a:rPr>
              <a:t>оценивают эксперты в соответствии с критериями по </a:t>
            </a:r>
            <a:r>
              <a:rPr lang="ru-RU" sz="1600" b="1" dirty="0" smtClean="0">
                <a:solidFill>
                  <a:srgbClr val="002060"/>
                </a:solidFill>
                <a:cs typeface="Arial" panose="020B0604020202020204" pitchFamily="34" charset="0"/>
              </a:rPr>
              <a:t>системе </a:t>
            </a:r>
            <a:r>
              <a:rPr lang="ru-RU" sz="1600" b="1" dirty="0" smtClean="0">
                <a:solidFill>
                  <a:srgbClr val="5B9BD5"/>
                </a:solidFill>
                <a:cs typeface="Arial" panose="020B0604020202020204" pitchFamily="34" charset="0"/>
              </a:rPr>
              <a:t>«зачет</a:t>
            </a:r>
            <a:r>
              <a:rPr lang="ru-RU" sz="1600" b="1" dirty="0">
                <a:solidFill>
                  <a:srgbClr val="5B9BD5"/>
                </a:solidFill>
                <a:cs typeface="Arial" panose="020B0604020202020204" pitchFamily="34" charset="0"/>
              </a:rPr>
              <a:t>»/ «незачет» </a:t>
            </a:r>
          </a:p>
        </p:txBody>
      </p:sp>
      <p:grpSp>
        <p:nvGrpSpPr>
          <p:cNvPr id="20" name="Группа 19"/>
          <p:cNvGrpSpPr/>
          <p:nvPr/>
        </p:nvGrpSpPr>
        <p:grpSpPr>
          <a:xfrm>
            <a:off x="91742" y="0"/>
            <a:ext cx="1411924" cy="634427"/>
            <a:chOff x="268890" y="1395312"/>
            <a:chExt cx="1637414" cy="634427"/>
          </a:xfrm>
        </p:grpSpPr>
        <p:pic>
          <p:nvPicPr>
            <p:cNvPr id="21" name="Рисунок 5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</a:blip>
            <a:srcRect l="7108" t="22748" r="18019" b="35757"/>
            <a:stretch>
              <a:fillRect/>
            </a:stretch>
          </p:blipFill>
          <p:spPr bwMode="auto">
            <a:xfrm>
              <a:off x="268890" y="1602701"/>
              <a:ext cx="1439863" cy="427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" name="TextBox 21"/>
            <p:cNvSpPr txBox="1"/>
            <p:nvPr/>
          </p:nvSpPr>
          <p:spPr>
            <a:xfrm>
              <a:off x="1185176" y="1395312"/>
              <a:ext cx="721128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1400" b="1" dirty="0" smtClean="0">
                  <a:solidFill>
                    <a:srgbClr val="2E75B6"/>
                  </a:solidFill>
                  <a:latin typeface="Calibri" pitchFamily="34" charset="0"/>
                </a:rPr>
                <a:t>2021</a:t>
              </a:r>
              <a:endParaRPr lang="ru-RU" sz="1400" b="1" dirty="0">
                <a:solidFill>
                  <a:srgbClr val="2E75B6"/>
                </a:solidFill>
                <a:latin typeface="Calibri" pitchFamily="34" charset="0"/>
              </a:endParaRPr>
            </a:p>
          </p:txBody>
        </p:sp>
      </p:grpSp>
      <p:sp>
        <p:nvSpPr>
          <p:cNvPr id="23" name="Прямоугольник 22"/>
          <p:cNvSpPr/>
          <p:nvPr/>
        </p:nvSpPr>
        <p:spPr>
          <a:xfrm>
            <a:off x="881845" y="3908279"/>
            <a:ext cx="21112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b="1" dirty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r>
              <a:rPr lang="ru-RU" sz="1400" b="1" dirty="0" smtClea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тветственные </a:t>
            </a:r>
            <a:endParaRPr lang="ru-RU" sz="1400" b="1" dirty="0">
              <a:solidFill>
                <a:srgbClr val="5C5C5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266700"/>
            <a:r>
              <a:rPr lang="ru-RU" sz="1400" b="1" dirty="0" smtClea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организаторы ОО</a:t>
            </a:r>
            <a:endParaRPr lang="ru-RU" sz="1400" b="1" dirty="0">
              <a:solidFill>
                <a:srgbClr val="5C5C5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908172" y="4575803"/>
            <a:ext cx="17786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3525" indent="-263525">
              <a:buFont typeface="Wingdings" panose="05000000000000000000" pitchFamily="2" charset="2"/>
              <a:buChar char="§"/>
            </a:pPr>
            <a:r>
              <a:rPr lang="ru-RU" sz="1400" b="1" dirty="0" smtClea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экзаменаторы-</a:t>
            </a:r>
          </a:p>
          <a:p>
            <a:r>
              <a:rPr lang="ru-RU" sz="1400" b="1" dirty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smtClea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собеседники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908170" y="6075513"/>
            <a:ext cx="174678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lvl="4" indent="-355600">
              <a:buFont typeface="Wingdings" panose="05000000000000000000" pitchFamily="2" charset="2"/>
              <a:buChar char="§"/>
              <a:defRPr/>
            </a:pPr>
            <a:r>
              <a:rPr lang="ru-RU" sz="1400" b="1" dirty="0" smtClea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эксперты </a:t>
            </a:r>
            <a:endParaRPr lang="ru-RU" sz="1400" b="1" dirty="0">
              <a:solidFill>
                <a:srgbClr val="5C5C5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611561" y="5139016"/>
            <a:ext cx="21602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ru-RU" sz="1400" b="1" dirty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</a:t>
            </a:r>
            <a:r>
              <a:rPr lang="ru-RU" sz="1400" b="1" dirty="0" smtClea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ехнические </a:t>
            </a:r>
          </a:p>
          <a:p>
            <a:pPr algn="ctr"/>
            <a:r>
              <a:rPr lang="ru-RU" sz="1400" b="1" dirty="0" smtClean="0">
                <a:solidFill>
                  <a:srgbClr val="5C5C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специалисты </a:t>
            </a:r>
          </a:p>
        </p:txBody>
      </p:sp>
      <p:sp>
        <p:nvSpPr>
          <p:cNvPr id="38" name="Правая фигурная скобка 37"/>
          <p:cNvSpPr/>
          <p:nvPr/>
        </p:nvSpPr>
        <p:spPr>
          <a:xfrm rot="10800000" flipH="1">
            <a:off x="6566316" y="3956405"/>
            <a:ext cx="249592" cy="1846624"/>
          </a:xfrm>
          <a:prstGeom prst="rightBrace">
            <a:avLst>
              <a:gd name="adj1" fmla="val 60915"/>
              <a:gd name="adj2" fmla="val 50000"/>
            </a:avLst>
          </a:prstGeom>
          <a:noFill/>
          <a:ln w="381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 sz="1400"/>
          </a:p>
        </p:txBody>
      </p:sp>
      <p:sp>
        <p:nvSpPr>
          <p:cNvPr id="41" name="Прямоугольник 40"/>
          <p:cNvSpPr/>
          <p:nvPr/>
        </p:nvSpPr>
        <p:spPr>
          <a:xfrm>
            <a:off x="3026208" y="4616826"/>
            <a:ext cx="34900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>
              <a:buFont typeface="Wingdings" panose="05000000000000000000" pitchFamily="2" charset="2"/>
              <a:buChar char="Ø"/>
              <a:defRPr/>
            </a:pPr>
            <a:r>
              <a:rPr lang="ru-RU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педагогические работники, </a:t>
            </a:r>
          </a:p>
          <a:p>
            <a:pPr indent="266700">
              <a:defRPr/>
            </a:pPr>
            <a:r>
              <a:rPr lang="ru-RU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обладающие коммуникативными </a:t>
            </a:r>
          </a:p>
          <a:p>
            <a:pPr indent="266700">
              <a:defRPr/>
            </a:pPr>
            <a:r>
              <a:rPr lang="ru-RU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навыками, грамотной речью </a:t>
            </a:r>
          </a:p>
          <a:p>
            <a:pPr indent="266700">
              <a:defRPr/>
            </a:pPr>
            <a:r>
              <a:rPr lang="ru-RU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(без предъявления к опыту работы)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990936" y="4560414"/>
            <a:ext cx="17286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8B172A"/>
                </a:solidFill>
              </a:rPr>
              <a:t>Комиссия по проведению ИС</a:t>
            </a:r>
            <a:endParaRPr lang="ru-RU" sz="1600" b="1" dirty="0">
              <a:solidFill>
                <a:srgbClr val="8B172A"/>
              </a:solidFill>
            </a:endParaRPr>
          </a:p>
        </p:txBody>
      </p:sp>
      <p:sp>
        <p:nvSpPr>
          <p:cNvPr id="43" name="Правая фигурная скобка 42"/>
          <p:cNvSpPr/>
          <p:nvPr/>
        </p:nvSpPr>
        <p:spPr>
          <a:xfrm rot="10800000" flipH="1">
            <a:off x="6566317" y="5878644"/>
            <a:ext cx="249592" cy="830459"/>
          </a:xfrm>
          <a:prstGeom prst="rightBrace">
            <a:avLst>
              <a:gd name="adj1" fmla="val 41072"/>
              <a:gd name="adj2" fmla="val 50000"/>
            </a:avLst>
          </a:prstGeom>
          <a:noFill/>
          <a:ln w="381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/>
            <a:endParaRPr lang="ru-RU" sz="1400"/>
          </a:p>
        </p:txBody>
      </p:sp>
      <p:sp>
        <p:nvSpPr>
          <p:cNvPr id="44" name="TextBox 43"/>
          <p:cNvSpPr txBox="1"/>
          <p:nvPr/>
        </p:nvSpPr>
        <p:spPr>
          <a:xfrm>
            <a:off x="6905239" y="5878106"/>
            <a:ext cx="21072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8B172A"/>
                </a:solidFill>
              </a:rPr>
              <a:t>Комиссия по проверке ИС</a:t>
            </a:r>
            <a:endParaRPr lang="ru-RU" sz="1600" b="1" dirty="0">
              <a:solidFill>
                <a:srgbClr val="8B172A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3160018" y="5878107"/>
            <a:ext cx="317359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indent="-266700">
              <a:buFont typeface="Wingdings" panose="05000000000000000000" pitchFamily="2" charset="2"/>
              <a:buChar char="Ø"/>
              <a:defRPr/>
            </a:pP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r>
              <a:rPr lang="ru-RU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чителя, имеющие высшее образование по специальности «Русский язык и Литература»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2966589" y="3908279"/>
            <a:ext cx="30384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66700">
              <a:buFont typeface="Wingdings" panose="05000000000000000000" pitchFamily="2" charset="2"/>
              <a:buChar char="Ø"/>
              <a:defRPr/>
            </a:pP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ru-RU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уководитель или заместитель</a:t>
            </a:r>
          </a:p>
          <a:p>
            <a:pPr>
              <a:defRPr/>
            </a:pPr>
            <a:r>
              <a:rPr lang="ru-RU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руководителя ОО</a:t>
            </a:r>
            <a:endParaRPr lang="ru-RU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Блок-схема: знак завершения 48"/>
          <p:cNvSpPr/>
          <p:nvPr/>
        </p:nvSpPr>
        <p:spPr>
          <a:xfrm rot="5400000">
            <a:off x="4147113" y="4712577"/>
            <a:ext cx="1020403" cy="3064427"/>
          </a:xfrm>
          <a:prstGeom prst="flowChartTerminator">
            <a:avLst/>
          </a:prstGeom>
          <a:noFill/>
          <a:ln w="28575">
            <a:solidFill>
              <a:srgbClr val="BD5B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50" name="Прямоугольник 49"/>
          <p:cNvSpPr/>
          <p:nvPr/>
        </p:nvSpPr>
        <p:spPr>
          <a:xfrm rot="16200000">
            <a:off x="-1020370" y="5108293"/>
            <a:ext cx="264232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Организаторы ИС</a:t>
            </a:r>
            <a:endParaRPr lang="ru-RU" sz="16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5" name="Прямая соединительная линия 34"/>
          <p:cNvCxnSpPr/>
          <p:nvPr/>
        </p:nvCxnSpPr>
        <p:spPr>
          <a:xfrm>
            <a:off x="0" y="891370"/>
            <a:ext cx="4924540" cy="0"/>
          </a:xfrm>
          <a:prstGeom prst="line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Группа 38">
            <a:extLst>
              <a:ext uri="{FF2B5EF4-FFF2-40B4-BE49-F238E27FC236}">
                <a16:creationId xmlns="" xmlns:a16="http://schemas.microsoft.com/office/drawing/2014/main" id="{6C7A2D77-7E18-4514-A3C4-3567781B2574}"/>
              </a:ext>
            </a:extLst>
          </p:cNvPr>
          <p:cNvGrpSpPr/>
          <p:nvPr/>
        </p:nvGrpSpPr>
        <p:grpSpPr>
          <a:xfrm rot="10800000">
            <a:off x="2654958" y="935582"/>
            <a:ext cx="3145758" cy="1581375"/>
            <a:chOff x="2585536" y="3130762"/>
            <a:chExt cx="6181266" cy="2012756"/>
          </a:xfrm>
        </p:grpSpPr>
        <p:sp>
          <p:nvSpPr>
            <p:cNvPr id="40" name="Bent Arrow 57">
              <a:extLst>
                <a:ext uri="{FF2B5EF4-FFF2-40B4-BE49-F238E27FC236}">
                  <a16:creationId xmlns="" xmlns:a16="http://schemas.microsoft.com/office/drawing/2014/main" id="{17F72098-D834-407A-BF60-53C546C69808}"/>
                </a:ext>
              </a:extLst>
            </p:cNvPr>
            <p:cNvSpPr/>
            <p:nvPr/>
          </p:nvSpPr>
          <p:spPr>
            <a:xfrm>
              <a:off x="4487260" y="3130762"/>
              <a:ext cx="4279542" cy="2012756"/>
            </a:xfrm>
            <a:prstGeom prst="bentArrow">
              <a:avLst>
                <a:gd name="adj1" fmla="val 6718"/>
                <a:gd name="adj2" fmla="val 6843"/>
                <a:gd name="adj3" fmla="val 10727"/>
                <a:gd name="adj4" fmla="val 24932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2" name="Bent Arrow 59">
              <a:extLst>
                <a:ext uri="{FF2B5EF4-FFF2-40B4-BE49-F238E27FC236}">
                  <a16:creationId xmlns="" xmlns:a16="http://schemas.microsoft.com/office/drawing/2014/main" id="{472272FA-92BE-493F-8ADB-32EF9B2D30D2}"/>
                </a:ext>
              </a:extLst>
            </p:cNvPr>
            <p:cNvSpPr/>
            <p:nvPr/>
          </p:nvSpPr>
          <p:spPr>
            <a:xfrm flipH="1">
              <a:off x="2585536" y="4137141"/>
              <a:ext cx="1762001" cy="1006377"/>
            </a:xfrm>
            <a:prstGeom prst="bentArrow">
              <a:avLst>
                <a:gd name="adj1" fmla="val 9464"/>
                <a:gd name="adj2" fmla="val 11418"/>
                <a:gd name="adj3" fmla="val 14878"/>
                <a:gd name="adj4" fmla="val 29493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3" name="Bent Arrow 60">
              <a:extLst>
                <a:ext uri="{FF2B5EF4-FFF2-40B4-BE49-F238E27FC236}">
                  <a16:creationId xmlns="" xmlns:a16="http://schemas.microsoft.com/office/drawing/2014/main" id="{787024F1-82A4-4393-9CF7-9D608C468305}"/>
                </a:ext>
              </a:extLst>
            </p:cNvPr>
            <p:cNvSpPr/>
            <p:nvPr/>
          </p:nvSpPr>
          <p:spPr>
            <a:xfrm>
              <a:off x="4765938" y="4252794"/>
              <a:ext cx="1574044" cy="882614"/>
            </a:xfrm>
            <a:prstGeom prst="bentArrow">
              <a:avLst>
                <a:gd name="adj1" fmla="val 16583"/>
                <a:gd name="adj2" fmla="val 13214"/>
                <a:gd name="adj3" fmla="val 17138"/>
                <a:gd name="adj4" fmla="val 21923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54" name="Up Arrow 61">
            <a:extLst>
              <a:ext uri="{FF2B5EF4-FFF2-40B4-BE49-F238E27FC236}">
                <a16:creationId xmlns="" xmlns:a16="http://schemas.microsoft.com/office/drawing/2014/main" id="{DC9A3276-4A93-4C4C-8E73-F9186D9CFB1A}"/>
              </a:ext>
            </a:extLst>
          </p:cNvPr>
          <p:cNvSpPr/>
          <p:nvPr/>
        </p:nvSpPr>
        <p:spPr>
          <a:xfrm rot="10800000" flipH="1">
            <a:off x="5017058" y="933662"/>
            <a:ext cx="275021" cy="2877732"/>
          </a:xfrm>
          <a:prstGeom prst="upArrow">
            <a:avLst>
              <a:gd name="adj1" fmla="val 50000"/>
              <a:gd name="adj2" fmla="val 67147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Прямоугольник 54"/>
          <p:cNvSpPr/>
          <p:nvPr/>
        </p:nvSpPr>
        <p:spPr>
          <a:xfrm>
            <a:off x="128495" y="2186754"/>
            <a:ext cx="8846026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b="1" dirty="0">
                <a:solidFill>
                  <a:srgbClr val="ED7D31"/>
                </a:solidFill>
                <a:cs typeface="Arial" panose="020B0604020202020204" pitchFamily="34" charset="0"/>
              </a:rPr>
              <a:t>Итоговое собеседование: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500" b="1" dirty="0" smtClean="0">
                <a:solidFill>
                  <a:srgbClr val="ED7D31"/>
                </a:solidFill>
                <a:cs typeface="Arial" panose="020B0604020202020204" pitchFamily="34" charset="0"/>
              </a:rPr>
              <a:t>начинается в 9.00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500" b="1" dirty="0">
                <a:solidFill>
                  <a:srgbClr val="ED7D31"/>
                </a:solidFill>
                <a:cs typeface="Arial" panose="020B0604020202020204" pitchFamily="34" charset="0"/>
              </a:rPr>
              <a:t>п</a:t>
            </a:r>
            <a:r>
              <a:rPr lang="ru-RU" sz="1500" b="1" dirty="0" smtClean="0">
                <a:solidFill>
                  <a:srgbClr val="ED7D31"/>
                </a:solidFill>
                <a:cs typeface="Arial" panose="020B0604020202020204" pitchFamily="34" charset="0"/>
              </a:rPr>
              <a:t>родолжительность ИС для каждого участника составляет </a:t>
            </a:r>
            <a:r>
              <a:rPr lang="ru-RU" sz="1500" b="1" dirty="0" smtClean="0">
                <a:solidFill>
                  <a:srgbClr val="8B172A"/>
                </a:solidFill>
                <a:cs typeface="Arial" panose="020B0604020202020204" pitchFamily="34" charset="0"/>
              </a:rPr>
              <a:t>15 минут;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500" b="1" dirty="0" smtClean="0">
                <a:solidFill>
                  <a:srgbClr val="ED7D31"/>
                </a:solidFill>
                <a:cs typeface="Arial" panose="020B0604020202020204" pitchFamily="34" charset="0"/>
              </a:rPr>
              <a:t>для </a:t>
            </a:r>
            <a:r>
              <a:rPr lang="ru-RU" sz="1500" b="1" dirty="0">
                <a:solidFill>
                  <a:srgbClr val="ED7D31"/>
                </a:solidFill>
                <a:cs typeface="Arial" panose="020B0604020202020204" pitchFamily="34" charset="0"/>
              </a:rPr>
              <a:t>участников </a:t>
            </a:r>
            <a:r>
              <a:rPr lang="ru-RU" sz="1500" b="1" dirty="0" smtClean="0">
                <a:solidFill>
                  <a:srgbClr val="ED7D31"/>
                </a:solidFill>
                <a:cs typeface="Arial" panose="020B0604020202020204" pitchFamily="34" charset="0"/>
              </a:rPr>
              <a:t>с ОВЗ, </a:t>
            </a:r>
            <a:r>
              <a:rPr lang="ru-RU" sz="15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детей-инвалидов, инвалидов </a:t>
            </a:r>
            <a:r>
              <a:rPr lang="ru-RU" sz="1500" b="1" dirty="0">
                <a:solidFill>
                  <a:srgbClr val="ED7D31"/>
                </a:solidFill>
                <a:cs typeface="Arial" panose="020B0604020202020204" pitchFamily="34" charset="0"/>
              </a:rPr>
              <a:t>продолжительность </a:t>
            </a:r>
            <a:r>
              <a:rPr lang="ru-RU" sz="1500" b="1" dirty="0" smtClean="0">
                <a:solidFill>
                  <a:srgbClr val="ED7D31"/>
                </a:solidFill>
                <a:cs typeface="Arial" panose="020B0604020202020204" pitchFamily="34" charset="0"/>
              </a:rPr>
              <a:t>увеличивается </a:t>
            </a:r>
            <a:r>
              <a:rPr lang="ru-RU" sz="1500" b="1" dirty="0">
                <a:solidFill>
                  <a:srgbClr val="ED7D31"/>
                </a:solidFill>
                <a:cs typeface="Arial" panose="020B0604020202020204" pitchFamily="34" charset="0"/>
              </a:rPr>
              <a:t>на </a:t>
            </a:r>
            <a:r>
              <a:rPr lang="ru-RU" sz="1500" b="1" dirty="0">
                <a:solidFill>
                  <a:srgbClr val="8B172A"/>
                </a:solidFill>
                <a:cs typeface="Arial" panose="020B0604020202020204" pitchFamily="34" charset="0"/>
              </a:rPr>
              <a:t>30 </a:t>
            </a:r>
            <a:r>
              <a:rPr lang="ru-RU" sz="1500" b="1" dirty="0" smtClean="0">
                <a:solidFill>
                  <a:srgbClr val="8B172A"/>
                </a:solidFill>
                <a:cs typeface="Arial" panose="020B0604020202020204" pitchFamily="34" charset="0"/>
              </a:rPr>
              <a:t>минут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1500" b="1" dirty="0">
                <a:solidFill>
                  <a:srgbClr val="FF0000"/>
                </a:solidFill>
                <a:cs typeface="Arial" panose="020B0604020202020204" pitchFamily="34" charset="0"/>
              </a:rPr>
              <a:t>для </a:t>
            </a:r>
            <a:r>
              <a:rPr lang="ru-RU" sz="15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участников </a:t>
            </a:r>
            <a:r>
              <a:rPr lang="ru-RU" sz="1500" b="1" dirty="0">
                <a:solidFill>
                  <a:srgbClr val="FF0000"/>
                </a:solidFill>
                <a:cs typeface="Arial" panose="020B0604020202020204" pitchFamily="34" charset="0"/>
              </a:rPr>
              <a:t>с ОВЗ, детей-инвалидов, </a:t>
            </a:r>
            <a:r>
              <a:rPr lang="ru-RU" sz="1500" b="1" dirty="0" smtClean="0">
                <a:solidFill>
                  <a:srgbClr val="FF0000"/>
                </a:solidFill>
                <a:cs typeface="Arial" panose="020B0604020202020204" pitchFamily="34" charset="0"/>
              </a:rPr>
              <a:t>инвалидов с определенными заболеваниями по рекомендации ПМПК – снижение минимального балла для получения «зачета» (слепые, глухие, с ТНР, РАС)</a:t>
            </a:r>
            <a:endParaRPr lang="ru-RU" sz="1500" b="1" dirty="0">
              <a:solidFill>
                <a:srgbClr val="8B172A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2031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1228061" y="206591"/>
            <a:ext cx="7360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7388A5"/>
                </a:solidFill>
              </a:rPr>
              <a:t>Порядок проведения ГИА-9</a:t>
            </a:r>
            <a:endParaRPr lang="ru-RU" sz="2800" dirty="0">
              <a:solidFill>
                <a:srgbClr val="7388A5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46811" y="966512"/>
            <a:ext cx="4750016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1600" b="1" dirty="0" smtClean="0">
                <a:cs typeface="Times New Roman" pitchFamily="18" charset="0"/>
              </a:rPr>
              <a:t>п.22. </a:t>
            </a:r>
            <a:r>
              <a:rPr lang="ru-RU" sz="1600" dirty="0" smtClean="0"/>
              <a:t>ОИВ </a:t>
            </a:r>
            <a:r>
              <a:rPr lang="ru-RU" sz="1600" dirty="0"/>
              <a:t>обеспечивают проведение </a:t>
            </a:r>
            <a:r>
              <a:rPr lang="ru-RU" sz="1600" dirty="0" smtClean="0"/>
              <a:t>ГИА 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123432" y="1413321"/>
            <a:ext cx="4691494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1600" b="1" dirty="0" smtClean="0">
                <a:cs typeface="Times New Roman" pitchFamily="18" charset="0"/>
              </a:rPr>
              <a:t>п.24. </a:t>
            </a:r>
            <a:r>
              <a:rPr lang="ru-RU" sz="1600" dirty="0" smtClean="0"/>
              <a:t>Информирование граждан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146811" y="1896374"/>
            <a:ext cx="4668115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1600" b="1" dirty="0" smtClean="0">
                <a:cs typeface="Times New Roman" pitchFamily="18" charset="0"/>
              </a:rPr>
              <a:t>п.28. </a:t>
            </a:r>
            <a:r>
              <a:rPr lang="ru-RU" sz="1600" dirty="0" smtClean="0"/>
              <a:t>Обязанности члена ГЭК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146811" y="2343183"/>
            <a:ext cx="4668115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1600" b="1" dirty="0" smtClean="0">
                <a:cs typeface="Times New Roman" pitchFamily="18" charset="0"/>
              </a:rPr>
              <a:t>п.29. </a:t>
            </a:r>
            <a:r>
              <a:rPr lang="ru-RU" sz="1600" dirty="0"/>
              <a:t>Проверка экзаменационных работ </a:t>
            </a:r>
            <a:endParaRPr lang="ru-RU" sz="1600" dirty="0" smtClean="0"/>
          </a:p>
        </p:txBody>
      </p:sp>
      <p:sp>
        <p:nvSpPr>
          <p:cNvPr id="27" name="Прямоугольник 26"/>
          <p:cNvSpPr/>
          <p:nvPr/>
        </p:nvSpPr>
        <p:spPr>
          <a:xfrm>
            <a:off x="123432" y="2826236"/>
            <a:ext cx="4691494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1600" b="1" dirty="0" smtClean="0">
                <a:cs typeface="Times New Roman" pitchFamily="18" charset="0"/>
              </a:rPr>
              <a:t>п.31. </a:t>
            </a:r>
            <a:r>
              <a:rPr lang="ru-RU" sz="1600" dirty="0" smtClean="0"/>
              <a:t>Деятельность конфликтной комиссии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123432" y="3366563"/>
            <a:ext cx="4691494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1600" b="1" dirty="0" smtClean="0">
                <a:cs typeface="Times New Roman" pitchFamily="18" charset="0"/>
              </a:rPr>
              <a:t>п.32. </a:t>
            </a:r>
            <a:r>
              <a:rPr lang="ru-RU" sz="1600" dirty="0" smtClean="0"/>
              <a:t>Создание территориальных экзаменационных, предметных </a:t>
            </a:r>
            <a:r>
              <a:rPr lang="ru-RU" sz="1600" dirty="0"/>
              <a:t>и </a:t>
            </a:r>
            <a:r>
              <a:rPr lang="ru-RU" sz="1600" dirty="0" smtClean="0"/>
              <a:t>конфликтных подкомиссий</a:t>
            </a:r>
            <a:endParaRPr lang="ru-RU" sz="1600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146811" y="4214666"/>
            <a:ext cx="4761633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1600" b="1" dirty="0" smtClean="0">
                <a:cs typeface="Times New Roman" pitchFamily="18" charset="0"/>
              </a:rPr>
              <a:t>п.33. </a:t>
            </a:r>
            <a:r>
              <a:rPr lang="ru-RU" sz="1600" dirty="0" smtClean="0"/>
              <a:t>Решения подкомиссии </a:t>
            </a:r>
            <a:r>
              <a:rPr lang="ru-RU" sz="1600" dirty="0"/>
              <a:t>оформляются </a:t>
            </a:r>
            <a:r>
              <a:rPr lang="ru-RU" sz="1600" dirty="0" smtClean="0"/>
              <a:t>протоколами</a:t>
            </a:r>
            <a:endParaRPr lang="ru-RU" sz="1600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147372" y="4793197"/>
            <a:ext cx="4668115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1600" b="1" dirty="0" smtClean="0">
                <a:cs typeface="Times New Roman" pitchFamily="18" charset="0"/>
              </a:rPr>
              <a:t>п.34. </a:t>
            </a:r>
            <a:r>
              <a:rPr lang="ru-RU" sz="1600" dirty="0" smtClean="0"/>
              <a:t>Обязанности образовательных организаций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146811" y="5202986"/>
            <a:ext cx="4668115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1600" b="1" dirty="0" smtClean="0">
                <a:cs typeface="Times New Roman" pitchFamily="18" charset="0"/>
              </a:rPr>
              <a:t>п.36-39. </a:t>
            </a:r>
            <a:r>
              <a:rPr lang="ru-RU" sz="1600" dirty="0" smtClean="0"/>
              <a:t>Сроки ГИА-9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146811" y="5696866"/>
            <a:ext cx="4668115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1600" b="1" dirty="0" smtClean="0">
                <a:cs typeface="Times New Roman" pitchFamily="18" charset="0"/>
              </a:rPr>
              <a:t>п.40.</a:t>
            </a:r>
            <a:r>
              <a:rPr lang="ru-RU" sz="1600" dirty="0" smtClean="0"/>
              <a:t> </a:t>
            </a:r>
            <a:r>
              <a:rPr lang="ru-RU" sz="1600" dirty="0"/>
              <a:t>Перерыв между проведением экзаменов по обязательным учебным </a:t>
            </a:r>
            <a:r>
              <a:rPr lang="ru-RU" sz="1600" dirty="0" smtClean="0"/>
              <a:t>предметам составляет                 </a:t>
            </a:r>
            <a:r>
              <a:rPr lang="ru-RU" sz="1600" u="sng" dirty="0"/>
              <a:t>не менее двух дней.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4947411" y="956121"/>
            <a:ext cx="4069301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1600" b="1" dirty="0" smtClean="0">
                <a:cs typeface="Times New Roman" pitchFamily="18" charset="0"/>
              </a:rPr>
              <a:t>п.42. </a:t>
            </a:r>
            <a:r>
              <a:rPr lang="ru-RU" sz="1600" dirty="0" smtClean="0"/>
              <a:t>Допуск к повторной сдаче ГИА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4924033" y="1402930"/>
            <a:ext cx="4092680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1600" b="1" dirty="0" smtClean="0">
                <a:cs typeface="Times New Roman" pitchFamily="18" charset="0"/>
              </a:rPr>
              <a:t>п.43. </a:t>
            </a:r>
            <a:r>
              <a:rPr lang="ru-RU" sz="1600" dirty="0" smtClean="0"/>
              <a:t>Информационная безопасность КИМ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4947411" y="1885983"/>
            <a:ext cx="4069301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1600" b="1" dirty="0" smtClean="0">
                <a:cs typeface="Times New Roman" pitchFamily="18" charset="0"/>
              </a:rPr>
              <a:t>п.44. </a:t>
            </a:r>
            <a:r>
              <a:rPr lang="ru-RU" sz="1600" dirty="0" smtClean="0"/>
              <a:t>Условия сдачи ГИА для детей с ОВЗ,  </a:t>
            </a:r>
            <a:r>
              <a:rPr lang="ru-RU" sz="1600" dirty="0"/>
              <a:t>детей-инвалидов и инвалидов</a:t>
            </a:r>
            <a:endParaRPr lang="ru-RU" sz="1600" dirty="0" smtClean="0"/>
          </a:p>
        </p:txBody>
      </p:sp>
      <p:sp>
        <p:nvSpPr>
          <p:cNvPr id="49" name="Прямоугольник 48"/>
          <p:cNvSpPr/>
          <p:nvPr/>
        </p:nvSpPr>
        <p:spPr>
          <a:xfrm>
            <a:off x="4924033" y="2815845"/>
            <a:ext cx="4092680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1600" b="1" dirty="0" smtClean="0">
                <a:cs typeface="Times New Roman" pitchFamily="18" charset="0"/>
              </a:rPr>
              <a:t>п.47, 48. </a:t>
            </a:r>
            <a:r>
              <a:rPr lang="ru-RU" sz="1600" dirty="0" smtClean="0"/>
              <a:t>Организация работы ППЭ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4924033" y="3356172"/>
            <a:ext cx="4092680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1600" b="1" dirty="0" smtClean="0">
                <a:cs typeface="Times New Roman" pitchFamily="18" charset="0"/>
              </a:rPr>
              <a:t>п.49-51. </a:t>
            </a:r>
            <a:r>
              <a:rPr lang="ru-RU" sz="1600" dirty="0" smtClean="0"/>
              <a:t>Лица, присутствующие в ППЭ</a:t>
            </a:r>
            <a:endParaRPr lang="ru-RU" sz="1600" dirty="0"/>
          </a:p>
        </p:txBody>
      </p:sp>
      <p:sp>
        <p:nvSpPr>
          <p:cNvPr id="51" name="Прямоугольник 50"/>
          <p:cNvSpPr/>
          <p:nvPr/>
        </p:nvSpPr>
        <p:spPr>
          <a:xfrm>
            <a:off x="4947411" y="3874273"/>
            <a:ext cx="4069301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1600" b="1" dirty="0" smtClean="0">
                <a:cs typeface="Times New Roman" pitchFamily="18" charset="0"/>
              </a:rPr>
              <a:t>п.52. </a:t>
            </a:r>
            <a:r>
              <a:rPr lang="ru-RU" sz="1600" dirty="0" smtClean="0"/>
              <a:t>Доставка ЭМ в ППЭ. Печать КИМ в ППЭ</a:t>
            </a:r>
            <a:endParaRPr lang="ru-RU" sz="1600" dirty="0"/>
          </a:p>
        </p:txBody>
      </p:sp>
      <p:sp>
        <p:nvSpPr>
          <p:cNvPr id="52" name="Прямоугольник 51"/>
          <p:cNvSpPr/>
          <p:nvPr/>
        </p:nvSpPr>
        <p:spPr>
          <a:xfrm>
            <a:off x="4947411" y="4415750"/>
            <a:ext cx="4069301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1600" b="1" dirty="0" smtClean="0">
                <a:cs typeface="Times New Roman" pitchFamily="18" charset="0"/>
              </a:rPr>
              <a:t>п.53. </a:t>
            </a:r>
            <a:r>
              <a:rPr lang="ru-RU" sz="1600" dirty="0" smtClean="0"/>
              <a:t>Автоматизированное распределение участников экзамена и организаторов по аудиториям ППЭ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4947411" y="5403042"/>
            <a:ext cx="4069301" cy="107721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1600" b="1" dirty="0" smtClean="0">
                <a:cs typeface="Times New Roman" pitchFamily="18" charset="0"/>
              </a:rPr>
              <a:t>п.54. </a:t>
            </a:r>
            <a:r>
              <a:rPr lang="ru-RU" sz="1600" dirty="0" smtClean="0"/>
              <a:t>Организация экзамена в ППЭ:</a:t>
            </a:r>
          </a:p>
          <a:p>
            <a:r>
              <a:rPr lang="ru-RU" sz="1600" dirty="0" smtClean="0"/>
              <a:t>Инструктаж; выдача ЭМ и черновиков; заполнение регистрационных полей бланков; выдача ДБО №2.</a:t>
            </a:r>
          </a:p>
        </p:txBody>
      </p:sp>
      <p:pic>
        <p:nvPicPr>
          <p:cNvPr id="55" name="Рисунок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005618" y="3835271"/>
            <a:ext cx="5746016" cy="36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8" name="Группа 27"/>
          <p:cNvGrpSpPr/>
          <p:nvPr/>
        </p:nvGrpSpPr>
        <p:grpSpPr>
          <a:xfrm>
            <a:off x="91645" y="87731"/>
            <a:ext cx="1600035" cy="634427"/>
            <a:chOff x="268890" y="1395312"/>
            <a:chExt cx="1637414" cy="634427"/>
          </a:xfrm>
        </p:grpSpPr>
        <p:pic>
          <p:nvPicPr>
            <p:cNvPr id="29" name="Рисунок 5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</a:blip>
            <a:srcRect l="7108" t="22748" r="18019" b="35757"/>
            <a:stretch>
              <a:fillRect/>
            </a:stretch>
          </p:blipFill>
          <p:spPr bwMode="auto">
            <a:xfrm>
              <a:off x="268890" y="1602701"/>
              <a:ext cx="1439863" cy="427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" name="TextBox 30"/>
            <p:cNvSpPr txBox="1"/>
            <p:nvPr/>
          </p:nvSpPr>
          <p:spPr>
            <a:xfrm>
              <a:off x="1185176" y="1395312"/>
              <a:ext cx="721128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1400" b="1" dirty="0" smtClean="0">
                  <a:solidFill>
                    <a:srgbClr val="2E75B6"/>
                  </a:solidFill>
                  <a:latin typeface="Calibri" pitchFamily="34" charset="0"/>
                </a:rPr>
                <a:t>2021</a:t>
              </a:r>
              <a:endParaRPr lang="ru-RU" sz="1400" b="1" dirty="0">
                <a:solidFill>
                  <a:srgbClr val="2E75B6"/>
                </a:solidFill>
                <a:latin typeface="Calibri" pitchFamily="34" charset="0"/>
              </a:endParaRPr>
            </a:p>
          </p:txBody>
        </p:sp>
      </p:grpSp>
      <p:cxnSp>
        <p:nvCxnSpPr>
          <p:cNvPr id="37" name="Прямая соединительная линия 36"/>
          <p:cNvCxnSpPr/>
          <p:nvPr/>
        </p:nvCxnSpPr>
        <p:spPr>
          <a:xfrm>
            <a:off x="-1" y="834809"/>
            <a:ext cx="4924540" cy="0"/>
          </a:xfrm>
          <a:prstGeom prst="line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826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1228061" y="206591"/>
            <a:ext cx="7360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7388A5"/>
                </a:solidFill>
              </a:rPr>
              <a:t>Порядок проведения ГИА-9</a:t>
            </a:r>
            <a:endParaRPr lang="ru-RU" sz="2800" dirty="0">
              <a:solidFill>
                <a:srgbClr val="7388A5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46812" y="966512"/>
            <a:ext cx="4158882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1600" b="1" dirty="0" smtClean="0">
                <a:cs typeface="Times New Roman" pitchFamily="18" charset="0"/>
              </a:rPr>
              <a:t>п.55. </a:t>
            </a:r>
            <a:r>
              <a:rPr lang="ru-RU" sz="1600" dirty="0" smtClean="0"/>
              <a:t>Организация экзамена в ППЭ: соблюдение порядка, запреты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146811" y="1896374"/>
            <a:ext cx="4158883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1600" b="1" dirty="0" smtClean="0">
                <a:cs typeface="Times New Roman" pitchFamily="18" charset="0"/>
              </a:rPr>
              <a:t>п.56. </a:t>
            </a:r>
            <a:r>
              <a:rPr lang="ru-RU" sz="1600" dirty="0" smtClean="0"/>
              <a:t>Удаление с экзамена, не завершение экзамена по </a:t>
            </a:r>
            <a:r>
              <a:rPr lang="ru-RU" sz="1600" dirty="0"/>
              <a:t>объективным причинам </a:t>
            </a:r>
            <a:endParaRPr lang="ru-RU" sz="1600" dirty="0" smtClean="0"/>
          </a:p>
        </p:txBody>
      </p:sp>
      <p:sp>
        <p:nvSpPr>
          <p:cNvPr id="27" name="Прямоугольник 26"/>
          <p:cNvSpPr/>
          <p:nvPr/>
        </p:nvSpPr>
        <p:spPr>
          <a:xfrm>
            <a:off x="123432" y="2826236"/>
            <a:ext cx="4182262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1600" b="1" dirty="0" smtClean="0">
                <a:cs typeface="Times New Roman" pitchFamily="18" charset="0"/>
              </a:rPr>
              <a:t>п.57, 58. </a:t>
            </a:r>
            <a:r>
              <a:rPr lang="ru-RU" sz="1600" dirty="0" smtClean="0">
                <a:cs typeface="Times New Roman" pitchFamily="18" charset="0"/>
              </a:rPr>
              <a:t>ОГ</a:t>
            </a:r>
            <a:r>
              <a:rPr lang="ru-RU" sz="1600" dirty="0" smtClean="0"/>
              <a:t>Э по иностранным языкам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123432" y="3366563"/>
            <a:ext cx="4182262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1600" b="1" dirty="0" smtClean="0">
                <a:cs typeface="Times New Roman" pitchFamily="18" charset="0"/>
              </a:rPr>
              <a:t>п.59. </a:t>
            </a:r>
            <a:r>
              <a:rPr lang="ru-RU" sz="1600" dirty="0" smtClean="0"/>
              <a:t>ОГЭ по русскому языку</a:t>
            </a:r>
            <a:endParaRPr lang="ru-RU" sz="1600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146811" y="3884664"/>
            <a:ext cx="4158883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1600" b="1" dirty="0" smtClean="0">
                <a:cs typeface="Times New Roman" pitchFamily="18" charset="0"/>
              </a:rPr>
              <a:t>п.60. </a:t>
            </a:r>
            <a:r>
              <a:rPr lang="ru-RU" sz="1600" dirty="0" smtClean="0"/>
              <a:t>ГВЭ</a:t>
            </a:r>
            <a:endParaRPr lang="ru-RU" sz="1600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123433" y="4371928"/>
            <a:ext cx="4132770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1600" b="1" dirty="0" smtClean="0">
                <a:cs typeface="Times New Roman" pitchFamily="18" charset="0"/>
              </a:rPr>
              <a:t>п.61, 62. </a:t>
            </a:r>
            <a:r>
              <a:rPr lang="ru-RU" sz="1600" dirty="0" smtClean="0"/>
              <a:t>Завершение экзамена в аудитории и в ППЭ, хранение ЭМ до 1 марта следующего года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141726" y="5390573"/>
            <a:ext cx="4114478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1600" b="1" dirty="0"/>
              <a:t>VI. </a:t>
            </a:r>
            <a:r>
              <a:rPr lang="ru-RU" sz="1600" dirty="0"/>
              <a:t>Проверка экзаменационных работ </a:t>
            </a:r>
            <a:r>
              <a:rPr lang="ru-RU" sz="1600" dirty="0" smtClean="0"/>
              <a:t>участников ГИА </a:t>
            </a:r>
            <a:r>
              <a:rPr lang="ru-RU" sz="1600" dirty="0"/>
              <a:t>и их </a:t>
            </a:r>
            <a:r>
              <a:rPr lang="ru-RU" sz="1600" dirty="0" smtClean="0"/>
              <a:t>оценивание </a:t>
            </a:r>
            <a:r>
              <a:rPr lang="ru-RU" sz="1600" i="1" dirty="0" smtClean="0"/>
              <a:t>(работа предметных комиссий)</a:t>
            </a:r>
            <a:r>
              <a:rPr lang="ru-RU" sz="1600" i="1" dirty="0"/>
              <a:t> 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4553656" y="956122"/>
            <a:ext cx="4463057" cy="107721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1600" b="1" dirty="0"/>
              <a:t>VII. </a:t>
            </a:r>
            <a:r>
              <a:rPr lang="ru-RU" sz="1600" dirty="0"/>
              <a:t>Утверждение, изменение и (или) </a:t>
            </a:r>
            <a:r>
              <a:rPr lang="ru-RU" sz="1600" dirty="0" smtClean="0"/>
              <a:t>аннулирование результатов ГИА (функции ГЭК, конфликтной комиссии, сроки утверждения результатов и ознакомления с результатами)</a:t>
            </a:r>
            <a:endParaRPr lang="ru-RU" sz="1600" dirty="0"/>
          </a:p>
        </p:txBody>
      </p:sp>
      <p:sp>
        <p:nvSpPr>
          <p:cNvPr id="49" name="Прямоугольник 48"/>
          <p:cNvSpPr/>
          <p:nvPr/>
        </p:nvSpPr>
        <p:spPr>
          <a:xfrm>
            <a:off x="4553656" y="2419121"/>
            <a:ext cx="4463057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1600" b="1" dirty="0" smtClean="0">
                <a:cs typeface="Times New Roman" pitchFamily="18" charset="0"/>
              </a:rPr>
              <a:t>п.76. </a:t>
            </a:r>
            <a:r>
              <a:rPr lang="ru-RU" sz="1600" dirty="0" smtClean="0"/>
              <a:t>Повторная сдача в дополнительный период, подача заявления на ГИА в сентябре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4553656" y="3356172"/>
            <a:ext cx="4463057" cy="304698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1600" b="1" dirty="0"/>
              <a:t>IX. </a:t>
            </a:r>
            <a:r>
              <a:rPr lang="ru-RU" sz="1600" dirty="0"/>
              <a:t>Прием и рассмотрение </a:t>
            </a:r>
            <a:r>
              <a:rPr lang="ru-RU" sz="1600" dirty="0" smtClean="0"/>
              <a:t>апелляций </a:t>
            </a:r>
            <a:r>
              <a:rPr lang="ru-RU" sz="1600" i="1" dirty="0" smtClean="0"/>
              <a:t>(организация работы конфликтных подкомиссий):</a:t>
            </a:r>
          </a:p>
          <a:p>
            <a:r>
              <a:rPr lang="ru-RU" sz="1600" i="1" dirty="0" smtClean="0"/>
              <a:t>- письмо МОУО о приеме апелляций на экзамены по выбору;</a:t>
            </a:r>
          </a:p>
          <a:p>
            <a:pPr marL="342900" indent="-342900">
              <a:buFontTx/>
              <a:buChar char="-"/>
            </a:pPr>
            <a:r>
              <a:rPr lang="ru-RU" sz="1600" i="1" dirty="0" smtClean="0"/>
              <a:t>прием и регистрация апелляций;</a:t>
            </a:r>
          </a:p>
          <a:p>
            <a:pPr marL="342900" indent="-342900">
              <a:buFontTx/>
              <a:buChar char="-"/>
            </a:pPr>
            <a:r>
              <a:rPr lang="ru-RU" sz="1600" i="1" dirty="0" smtClean="0"/>
              <a:t>организация перепроверки апелляционных работ;</a:t>
            </a:r>
          </a:p>
          <a:p>
            <a:pPr marL="342900" indent="-342900">
              <a:buFontTx/>
              <a:buChar char="-"/>
            </a:pPr>
            <a:r>
              <a:rPr lang="ru-RU" sz="1600" i="1" dirty="0" smtClean="0"/>
              <a:t>организация заседания конфликтной подкомиссии;</a:t>
            </a:r>
          </a:p>
          <a:p>
            <a:pPr marL="342900" indent="-342900">
              <a:buFontTx/>
              <a:buChar char="-"/>
            </a:pPr>
            <a:r>
              <a:rPr lang="ru-RU" sz="1600" i="1" dirty="0" smtClean="0"/>
              <a:t>оформление решений конфликтной подкомиссии</a:t>
            </a:r>
            <a:endParaRPr lang="ru-RU" sz="1600" i="1" dirty="0"/>
          </a:p>
        </p:txBody>
      </p:sp>
      <p:pic>
        <p:nvPicPr>
          <p:cNvPr id="55" name="Рисунок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531921" y="3770870"/>
            <a:ext cx="5746016" cy="36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" name="Группа 15"/>
          <p:cNvGrpSpPr/>
          <p:nvPr/>
        </p:nvGrpSpPr>
        <p:grpSpPr>
          <a:xfrm>
            <a:off x="91645" y="87731"/>
            <a:ext cx="1816059" cy="634427"/>
            <a:chOff x="268890" y="1395312"/>
            <a:chExt cx="1637414" cy="634427"/>
          </a:xfrm>
        </p:grpSpPr>
        <p:pic>
          <p:nvPicPr>
            <p:cNvPr id="17" name="Рисунок 5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</a:blip>
            <a:srcRect l="7108" t="22748" r="18019" b="35757"/>
            <a:stretch>
              <a:fillRect/>
            </a:stretch>
          </p:blipFill>
          <p:spPr bwMode="auto">
            <a:xfrm>
              <a:off x="268890" y="1602701"/>
              <a:ext cx="1439863" cy="427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TextBox 17"/>
            <p:cNvSpPr txBox="1"/>
            <p:nvPr/>
          </p:nvSpPr>
          <p:spPr>
            <a:xfrm>
              <a:off x="1185176" y="1395312"/>
              <a:ext cx="721128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1400" b="1" dirty="0" smtClean="0">
                  <a:solidFill>
                    <a:srgbClr val="2E75B6"/>
                  </a:solidFill>
                  <a:latin typeface="Calibri" pitchFamily="34" charset="0"/>
                </a:rPr>
                <a:t>2021</a:t>
              </a:r>
              <a:endParaRPr lang="ru-RU" sz="1400" b="1" dirty="0">
                <a:solidFill>
                  <a:srgbClr val="2E75B6"/>
                </a:solidFill>
                <a:latin typeface="Calibri" pitchFamily="34" charset="0"/>
              </a:endParaRPr>
            </a:p>
          </p:txBody>
        </p:sp>
      </p:grpSp>
      <p:cxnSp>
        <p:nvCxnSpPr>
          <p:cNvPr id="19" name="Прямая соединительная линия 18"/>
          <p:cNvCxnSpPr/>
          <p:nvPr/>
        </p:nvCxnSpPr>
        <p:spPr>
          <a:xfrm>
            <a:off x="0" y="891370"/>
            <a:ext cx="4924540" cy="0"/>
          </a:xfrm>
          <a:prstGeom prst="line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9130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52566" y="934972"/>
            <a:ext cx="8039913" cy="4391173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536575" algn="just" fontAlgn="ctr">
              <a:spcBef>
                <a:spcPts val="1200"/>
              </a:spcBef>
              <a:spcAft>
                <a:spcPts val="1200"/>
              </a:spcAft>
            </a:pPr>
            <a:r>
              <a:rPr lang="ru-RU" sz="2000" b="1" u="sng" dirty="0" smtClean="0">
                <a:solidFill>
                  <a:srgbClr val="002060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Приказы министерства образования, науки и молодежной политики Краснодарского края 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</a:rPr>
              <a:t>:</a:t>
            </a:r>
          </a:p>
          <a:p>
            <a:pPr marL="457200" indent="-457200" algn="just" fontAlgn="ctr">
              <a:spcBef>
                <a:spcPts val="1200"/>
              </a:spcBef>
              <a:spcAft>
                <a:spcPts val="1200"/>
              </a:spcAft>
              <a:buAutoNum type="arabicPeriod"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Схема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организации и проведения ГИА по образовательным программам основного общего  образования в Краснодарском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крае</a:t>
            </a:r>
          </a:p>
          <a:p>
            <a:pPr marL="457200" indent="-457200" algn="just" fontAlgn="ctr">
              <a:spcBef>
                <a:spcPts val="1200"/>
              </a:spcBef>
              <a:spcAft>
                <a:spcPts val="1200"/>
              </a:spcAft>
              <a:buAutoNum type="arabicPeriod"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 Инструкция по подготовке и проведению ГИА-9 в ППЭ Краснодарского края</a:t>
            </a:r>
          </a:p>
          <a:p>
            <a:pPr marL="457200" indent="-457200" algn="just" fontAlgn="ctr">
              <a:spcBef>
                <a:spcPts val="1200"/>
              </a:spcBef>
              <a:spcAft>
                <a:spcPts val="1200"/>
              </a:spcAft>
              <a:buAutoNum type="arabicPeriod"/>
            </a:pPr>
            <a:r>
              <a:rPr lang="ru-RU" sz="2000" b="1" dirty="0" smtClean="0">
                <a:solidFill>
                  <a:srgbClr val="008080"/>
                </a:solidFill>
              </a:rPr>
              <a:t>Схема </a:t>
            </a:r>
            <a:r>
              <a:rPr lang="ru-RU" sz="2000" b="1" dirty="0">
                <a:solidFill>
                  <a:srgbClr val="008080"/>
                </a:solidFill>
              </a:rPr>
              <a:t>организации работы ПК и ТПК при проведении ГИА по образовательным программам основного общего образования</a:t>
            </a:r>
            <a:endParaRPr lang="ru-RU" sz="2000" dirty="0">
              <a:solidFill>
                <a:srgbClr val="008080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514134-554F-4B13-AF71-A75FA21E2E81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grpSp>
        <p:nvGrpSpPr>
          <p:cNvPr id="3" name="Группа 2"/>
          <p:cNvGrpSpPr/>
          <p:nvPr/>
        </p:nvGrpSpPr>
        <p:grpSpPr>
          <a:xfrm>
            <a:off x="173797" y="18741"/>
            <a:ext cx="7267814" cy="900963"/>
            <a:chOff x="0" y="-9593"/>
            <a:chExt cx="9690419" cy="900963"/>
          </a:xfrm>
        </p:grpSpPr>
        <p:grpSp>
          <p:nvGrpSpPr>
            <p:cNvPr id="13" name="Группа 12"/>
            <p:cNvGrpSpPr/>
            <p:nvPr/>
          </p:nvGrpSpPr>
          <p:grpSpPr>
            <a:xfrm>
              <a:off x="0" y="-9593"/>
              <a:ext cx="1967541" cy="634427"/>
              <a:chOff x="268890" y="1395312"/>
              <a:chExt cx="1967541" cy="634427"/>
            </a:xfrm>
          </p:grpSpPr>
          <p:pic>
            <p:nvPicPr>
              <p:cNvPr id="16" name="Рисунок 5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EFFFF"/>
                  </a:clrFrom>
                  <a:clrTo>
                    <a:srgbClr val="FEFFFF">
                      <a:alpha val="0"/>
                    </a:srgbClr>
                  </a:clrTo>
                </a:clrChange>
              </a:blip>
              <a:srcRect l="7108" t="22748" r="18019" b="35757"/>
              <a:stretch>
                <a:fillRect/>
              </a:stretch>
            </p:blipFill>
            <p:spPr bwMode="auto">
              <a:xfrm>
                <a:off x="268890" y="1602701"/>
                <a:ext cx="1967541" cy="4270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7" name="TextBox 16"/>
              <p:cNvSpPr txBox="1"/>
              <p:nvPr/>
            </p:nvSpPr>
            <p:spPr>
              <a:xfrm>
                <a:off x="1185177" y="1395312"/>
                <a:ext cx="859235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ru-RU" sz="1400" b="1" dirty="0" smtClean="0">
                    <a:solidFill>
                      <a:schemeClr val="accent1">
                        <a:lumMod val="75000"/>
                      </a:schemeClr>
                    </a:solidFill>
                    <a:latin typeface="Calibri" pitchFamily="34" charset="0"/>
                  </a:rPr>
                  <a:t>2021</a:t>
                </a:r>
                <a:endParaRPr lang="ru-RU" sz="1400" b="1" dirty="0">
                  <a:solidFill>
                    <a:schemeClr val="accent1">
                      <a:lumMod val="75000"/>
                    </a:schemeClr>
                  </a:solidFill>
                  <a:latin typeface="Calibri" pitchFamily="34" charset="0"/>
                </a:endParaRPr>
              </a:p>
            </p:txBody>
          </p:sp>
        </p:grpSp>
        <p:cxnSp>
          <p:nvCxnSpPr>
            <p:cNvPr id="18" name="Прямая соединительная линия 17"/>
            <p:cNvCxnSpPr/>
            <p:nvPr/>
          </p:nvCxnSpPr>
          <p:spPr>
            <a:xfrm>
              <a:off x="0" y="891370"/>
              <a:ext cx="6566053" cy="0"/>
            </a:xfrm>
            <a:prstGeom prst="line">
              <a:avLst/>
            </a:prstGeom>
            <a:ln w="571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3283026" y="142807"/>
              <a:ext cx="640739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800" b="1" dirty="0" smtClean="0">
                  <a:solidFill>
                    <a:srgbClr val="7388A5"/>
                  </a:solidFill>
                </a:rPr>
                <a:t>Региональные документы</a:t>
              </a:r>
              <a:endParaRPr lang="ru-RU" sz="2800" b="1" dirty="0">
                <a:solidFill>
                  <a:srgbClr val="7388A5"/>
                </a:solidFill>
              </a:endParaRPr>
            </a:p>
          </p:txBody>
        </p:sp>
      </p:grpSp>
      <p:grpSp>
        <p:nvGrpSpPr>
          <p:cNvPr id="10" name="Группа 9">
            <a:extLst>
              <a:ext uri="{FF2B5EF4-FFF2-40B4-BE49-F238E27FC236}">
                <a16:creationId xmlns="" xmlns:a16="http://schemas.microsoft.com/office/drawing/2014/main" id="{6C7A2D77-7E18-4514-A3C4-3567781B2574}"/>
              </a:ext>
            </a:extLst>
          </p:cNvPr>
          <p:cNvGrpSpPr/>
          <p:nvPr/>
        </p:nvGrpSpPr>
        <p:grpSpPr>
          <a:xfrm rot="10800000">
            <a:off x="45200" y="985883"/>
            <a:ext cx="807368" cy="3623822"/>
            <a:chOff x="3300752" y="1235262"/>
            <a:chExt cx="1586439" cy="3908425"/>
          </a:xfrm>
        </p:grpSpPr>
        <p:sp>
          <p:nvSpPr>
            <p:cNvPr id="11" name="Bent Arrow 57">
              <a:extLst>
                <a:ext uri="{FF2B5EF4-FFF2-40B4-BE49-F238E27FC236}">
                  <a16:creationId xmlns="" xmlns:a16="http://schemas.microsoft.com/office/drawing/2014/main" id="{17F72098-D834-407A-BF60-53C546C69808}"/>
                </a:ext>
              </a:extLst>
            </p:cNvPr>
            <p:cNvSpPr/>
            <p:nvPr/>
          </p:nvSpPr>
          <p:spPr>
            <a:xfrm flipH="1">
              <a:off x="3300753" y="3472037"/>
              <a:ext cx="1038392" cy="1671649"/>
            </a:xfrm>
            <a:prstGeom prst="bentArrow">
              <a:avLst>
                <a:gd name="adj1" fmla="val 15952"/>
                <a:gd name="adj2" fmla="val 18068"/>
                <a:gd name="adj3" fmla="val 14263"/>
                <a:gd name="adj4" fmla="val 24932"/>
              </a:avLst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5" name="Bent Arrow 60">
              <a:extLst>
                <a:ext uri="{FF2B5EF4-FFF2-40B4-BE49-F238E27FC236}">
                  <a16:creationId xmlns="" xmlns:a16="http://schemas.microsoft.com/office/drawing/2014/main" id="{787024F1-82A4-4393-9CF7-9D608C468305}"/>
                </a:ext>
              </a:extLst>
            </p:cNvPr>
            <p:cNvSpPr/>
            <p:nvPr/>
          </p:nvSpPr>
          <p:spPr>
            <a:xfrm flipH="1">
              <a:off x="3300752" y="2634967"/>
              <a:ext cx="1333750" cy="2508719"/>
            </a:xfrm>
            <a:prstGeom prst="bentArrow">
              <a:avLst>
                <a:gd name="adj1" fmla="val 13127"/>
                <a:gd name="adj2" fmla="val 10495"/>
                <a:gd name="adj3" fmla="val 17138"/>
                <a:gd name="adj4" fmla="val 21923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20" name="Bent Arrow 57">
              <a:extLst>
                <a:ext uri="{FF2B5EF4-FFF2-40B4-BE49-F238E27FC236}">
                  <a16:creationId xmlns="" xmlns:a16="http://schemas.microsoft.com/office/drawing/2014/main" id="{17F72098-D834-407A-BF60-53C546C69808}"/>
                </a:ext>
              </a:extLst>
            </p:cNvPr>
            <p:cNvSpPr/>
            <p:nvPr/>
          </p:nvSpPr>
          <p:spPr>
            <a:xfrm flipH="1">
              <a:off x="3300755" y="1235262"/>
              <a:ext cx="1586436" cy="3908425"/>
            </a:xfrm>
            <a:prstGeom prst="bentArrow">
              <a:avLst>
                <a:gd name="adj1" fmla="val 10113"/>
                <a:gd name="adj2" fmla="val 11498"/>
                <a:gd name="adj3" fmla="val 14263"/>
                <a:gd name="adj4" fmla="val 24932"/>
              </a:avLst>
            </a:prstGeom>
            <a:solidFill>
              <a:srgbClr val="00808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009450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8813502"/>
              </p:ext>
            </p:extLst>
          </p:nvPr>
        </p:nvGraphicFramePr>
        <p:xfrm>
          <a:off x="101296" y="979901"/>
          <a:ext cx="8952896" cy="1680763"/>
        </p:xfrm>
        <a:graphic>
          <a:graphicData uri="http://schemas.openxmlformats.org/drawingml/2006/table">
            <a:tbl>
              <a:tblPr>
                <a:tableStyleId>{1FECB4D8-DB02-4DC6-A0A2-4F2EBAE1DC90}</a:tableStyleId>
              </a:tblPr>
              <a:tblGrid>
                <a:gridCol w="385116"/>
                <a:gridCol w="8567780"/>
              </a:tblGrid>
              <a:tr h="23615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1.</a:t>
                      </a:r>
                      <a:endParaRPr lang="ru-RU" sz="18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032" marR="2032" marT="2709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Формы ППЭ для проведения </a:t>
                      </a:r>
                      <a:r>
                        <a:rPr lang="ru-RU" sz="1600" b="1" u="none" strike="noStrike" dirty="0" smtClean="0">
                          <a:solidFill>
                            <a:srgbClr val="008080"/>
                          </a:solidFill>
                          <a:effectLst/>
                        </a:rPr>
                        <a:t>ОГЭ</a:t>
                      </a:r>
                      <a:r>
                        <a:rPr lang="ru-RU" sz="1600" b="1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 по обязательным предметам, по технологии ФЦТ, для экзаменов по выбору </a:t>
                      </a:r>
                      <a:endParaRPr lang="ru-RU" sz="1600" b="1" i="0" u="none" strike="noStrike" dirty="0" smtClean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032" marR="2032" marT="2709" marB="0"/>
                </a:tc>
              </a:tr>
              <a:tr h="33620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2.</a:t>
                      </a:r>
                      <a:endParaRPr lang="ru-RU" sz="18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032" marR="2032" marT="2709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Формы ППЭ для проведения </a:t>
                      </a:r>
                      <a:r>
                        <a:rPr lang="ru-RU" sz="1600" b="1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ГВЭ-9  - из-за специфики ГВЭ отдельные формы</a:t>
                      </a:r>
                      <a:r>
                        <a:rPr lang="ru-RU" sz="1600" b="1" u="none" strike="noStrike" baseline="0" dirty="0" smtClean="0">
                          <a:solidFill>
                            <a:srgbClr val="FF0000"/>
                          </a:solidFill>
                          <a:effectLst/>
                        </a:rPr>
                        <a:t> отличаются по содержанию</a:t>
                      </a:r>
                      <a:endParaRPr lang="ru-RU" sz="1600" b="1" i="0" u="none" strike="noStrike" dirty="0" smtClean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032" marR="2032" marT="2709" marB="0"/>
                </a:tc>
              </a:tr>
              <a:tr h="40535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3.</a:t>
                      </a:r>
                      <a:endParaRPr lang="ru-RU" sz="18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032" marR="2032" marT="2709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b="1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Инструкции </a:t>
                      </a:r>
                      <a:r>
                        <a:rPr lang="ru-RU" sz="1600" b="1" u="none" strike="noStrike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для </a:t>
                      </a:r>
                      <a:r>
                        <a:rPr lang="ru-RU" sz="1600" b="1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работников</a:t>
                      </a:r>
                      <a:r>
                        <a:rPr lang="ru-RU" sz="1600" b="1" u="none" strike="noStrike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 ППЭ ГИА-9</a:t>
                      </a:r>
                      <a:r>
                        <a:rPr lang="ru-RU" sz="1600" b="1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 (руководитель ППЭ, организаторы ППЭ)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15" marR="5715" marT="7620" marB="0"/>
                </a:tc>
              </a:tr>
              <a:tr h="29463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4.</a:t>
                      </a:r>
                      <a:endParaRPr lang="ru-RU" sz="18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032" marR="2032" marT="2709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800" b="1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Инструкция</a:t>
                      </a:r>
                      <a:r>
                        <a:rPr lang="ru-RU" sz="1800" b="1" u="none" strike="noStrike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 для</a:t>
                      </a:r>
                      <a:r>
                        <a:rPr lang="ru-RU" sz="1800" b="1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 члена ГЭК ГИА-9</a:t>
                      </a:r>
                      <a:endParaRPr lang="ru-RU" sz="18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15" marR="5715" marT="7620" marB="0"/>
                </a:tc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514134-554F-4B13-AF71-A75FA21E2E81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grpSp>
        <p:nvGrpSpPr>
          <p:cNvPr id="13" name="Группа 12"/>
          <p:cNvGrpSpPr/>
          <p:nvPr/>
        </p:nvGrpSpPr>
        <p:grpSpPr>
          <a:xfrm>
            <a:off x="83470" y="-9593"/>
            <a:ext cx="6965170" cy="922104"/>
            <a:chOff x="-1" y="-9593"/>
            <a:chExt cx="9398189" cy="922104"/>
          </a:xfrm>
        </p:grpSpPr>
        <p:grpSp>
          <p:nvGrpSpPr>
            <p:cNvPr id="18" name="Группа 17"/>
            <p:cNvGrpSpPr/>
            <p:nvPr/>
          </p:nvGrpSpPr>
          <p:grpSpPr>
            <a:xfrm>
              <a:off x="-1" y="-9593"/>
              <a:ext cx="1871531" cy="634427"/>
              <a:chOff x="268889" y="1395312"/>
              <a:chExt cx="1871531" cy="634427"/>
            </a:xfrm>
          </p:grpSpPr>
          <p:pic>
            <p:nvPicPr>
              <p:cNvPr id="21" name="Рисунок 5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EFFFF"/>
                  </a:clrFrom>
                  <a:clrTo>
                    <a:srgbClr val="FEFFFF">
                      <a:alpha val="0"/>
                    </a:srgbClr>
                  </a:clrTo>
                </a:clrChange>
              </a:blip>
              <a:srcRect l="7108" t="22748" r="18019" b="35757"/>
              <a:stretch>
                <a:fillRect/>
              </a:stretch>
            </p:blipFill>
            <p:spPr bwMode="auto">
              <a:xfrm>
                <a:off x="268889" y="1602701"/>
                <a:ext cx="1789419" cy="4270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2" name="TextBox 21"/>
              <p:cNvSpPr txBox="1"/>
              <p:nvPr/>
            </p:nvSpPr>
            <p:spPr>
              <a:xfrm>
                <a:off x="1185176" y="1395312"/>
                <a:ext cx="955244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ru-RU" sz="1400" b="1" dirty="0" smtClean="0">
                    <a:solidFill>
                      <a:schemeClr val="accent1">
                        <a:lumMod val="75000"/>
                      </a:schemeClr>
                    </a:solidFill>
                    <a:latin typeface="Calibri" pitchFamily="34" charset="0"/>
                  </a:rPr>
                  <a:t>2021</a:t>
                </a:r>
                <a:endParaRPr lang="ru-RU" sz="1400" b="1" dirty="0">
                  <a:solidFill>
                    <a:schemeClr val="accent1">
                      <a:lumMod val="75000"/>
                    </a:schemeClr>
                  </a:solidFill>
                  <a:latin typeface="Calibri" pitchFamily="34" charset="0"/>
                </a:endParaRPr>
              </a:p>
            </p:txBody>
          </p:sp>
        </p:grpSp>
        <p:cxnSp>
          <p:nvCxnSpPr>
            <p:cNvPr id="19" name="Прямая соединительная линия 18"/>
            <p:cNvCxnSpPr/>
            <p:nvPr/>
          </p:nvCxnSpPr>
          <p:spPr>
            <a:xfrm>
              <a:off x="0" y="891370"/>
              <a:ext cx="6566053" cy="0"/>
            </a:xfrm>
            <a:prstGeom prst="line">
              <a:avLst/>
            </a:prstGeom>
            <a:ln w="5715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2990795" y="112292"/>
              <a:ext cx="6407393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800" b="1" dirty="0" smtClean="0">
                  <a:solidFill>
                    <a:schemeClr val="tx2">
                      <a:lumMod val="75000"/>
                    </a:schemeClr>
                  </a:solidFill>
                </a:rPr>
                <a:t>Региональные документы</a:t>
              </a:r>
            </a:p>
            <a:p>
              <a:pPr algn="ctr"/>
              <a:r>
                <a:rPr lang="ru-RU" b="1" dirty="0" smtClean="0">
                  <a:solidFill>
                    <a:schemeClr val="tx2">
                      <a:lumMod val="75000"/>
                    </a:schemeClr>
                  </a:solidFill>
                </a:rPr>
                <a:t>(вспомогательные)</a:t>
              </a:r>
              <a:endParaRPr lang="ru-RU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4305336"/>
              </p:ext>
            </p:extLst>
          </p:nvPr>
        </p:nvGraphicFramePr>
        <p:xfrm>
          <a:off x="1403647" y="2695789"/>
          <a:ext cx="7560841" cy="734261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40476"/>
                <a:gridCol w="7320365"/>
              </a:tblGrid>
              <a:tr h="30483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1)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2032" marR="2032" marT="2709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effectLst/>
                        </a:rPr>
                        <a:t>по русскому языку </a:t>
                      </a:r>
                      <a:r>
                        <a:rPr lang="ru-RU" sz="1400" b="1" i="1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в основные дни основного периода (ИМЕННЫЕ БЛАНКИ!)</a:t>
                      </a:r>
                      <a:endParaRPr lang="ru-RU" sz="1400" b="1" i="1" kern="1200" dirty="0" smtClean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032" marR="2032" marT="2709" marB="0" anchor="ctr"/>
                </a:tc>
              </a:tr>
              <a:tr h="28803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2)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2032" marR="2032" marT="2709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effectLst/>
                        </a:rPr>
                        <a:t>по русскому языку </a:t>
                      </a:r>
                      <a:r>
                        <a:rPr lang="ru-RU" sz="1400" b="1" i="1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в резервные</a:t>
                      </a:r>
                      <a:r>
                        <a:rPr lang="ru-RU" sz="1400" b="1" i="1" kern="12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 дни основного периода, в досрочный и дополнительный периоды</a:t>
                      </a:r>
                      <a:endParaRPr lang="ru-RU" sz="1400" b="1" i="1" kern="1200" dirty="0" smtClean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032" marR="2032" marT="2709" marB="0" anchor="ctr"/>
                </a:tc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81354"/>
              </p:ext>
            </p:extLst>
          </p:nvPr>
        </p:nvGraphicFramePr>
        <p:xfrm>
          <a:off x="1403647" y="3399659"/>
          <a:ext cx="7560841" cy="645498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16025"/>
                <a:gridCol w="7344816"/>
              </a:tblGrid>
              <a:tr h="13379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3)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2032" marR="2032" marT="2709" marB="0" anchor="ctr">
                    <a:solidFill>
                      <a:srgbClr val="CD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effectLst/>
                        </a:rPr>
                        <a:t>по математике </a:t>
                      </a:r>
                      <a:r>
                        <a:rPr lang="ru-RU" sz="1400" b="1" i="1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</a:rPr>
                        <a:t>в основные дни основного периода (ИМЕННЫЕ БЛАНКИ!)</a:t>
                      </a:r>
                      <a:endParaRPr lang="ru-RU" sz="1400" b="1" i="1" kern="1200" dirty="0" smtClean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032" marR="2032" marT="2709" marB="0" anchor="ctr">
                    <a:solidFill>
                      <a:srgbClr val="CDFFFF"/>
                    </a:solidFill>
                  </a:tcPr>
                </a:tc>
              </a:tr>
              <a:tr h="26321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4)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2032" marR="2032" marT="2709" marB="0" anchor="ctr">
                    <a:solidFill>
                      <a:srgbClr val="CD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effectLst/>
                        </a:rPr>
                        <a:t>по математике</a:t>
                      </a:r>
                      <a:r>
                        <a:rPr lang="ru-RU" sz="1400" kern="1200" baseline="0" dirty="0" smtClean="0">
                          <a:effectLst/>
                        </a:rPr>
                        <a:t> </a:t>
                      </a:r>
                      <a:r>
                        <a:rPr lang="ru-RU" sz="1400" b="1" i="1" kern="12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в</a:t>
                      </a:r>
                      <a:r>
                        <a:rPr lang="ru-RU" sz="1400" b="1" i="1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 резервные</a:t>
                      </a:r>
                      <a:r>
                        <a:rPr lang="ru-RU" sz="1400" b="1" i="1" kern="1200" baseline="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 дни основного периода, в досрочный и дополнительный периоды</a:t>
                      </a:r>
                      <a:endParaRPr lang="ru-RU" sz="1400" b="1" i="1" kern="120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032" marR="2032" marT="2709" marB="0" anchor="ctr">
                    <a:solidFill>
                      <a:srgbClr val="CD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0029630"/>
              </p:ext>
            </p:extLst>
          </p:nvPr>
        </p:nvGraphicFramePr>
        <p:xfrm>
          <a:off x="1403647" y="3886499"/>
          <a:ext cx="7560841" cy="636077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16025"/>
                <a:gridCol w="7344816"/>
              </a:tblGrid>
              <a:tr h="34804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5)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2032" marR="2032" marT="2709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effectLst/>
                        </a:rPr>
                        <a:t>по химии и </a:t>
                      </a:r>
                      <a:r>
                        <a:rPr lang="ru-RU" sz="1400" kern="1200" dirty="0" smtClean="0">
                          <a:effectLst/>
                        </a:rPr>
                        <a:t>истории </a:t>
                      </a:r>
                      <a:r>
                        <a:rPr lang="ru-RU" sz="1400" b="1" i="1" kern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(технология ФЦТ!!!)</a:t>
                      </a:r>
                      <a:endParaRPr lang="ru-RU" sz="1400" b="1" i="1" kern="1200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032" marR="2032" marT="2709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6)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2032" marR="2032" marT="2709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effectLst/>
                        </a:rPr>
                        <a:t>по информатике</a:t>
                      </a:r>
                      <a:endParaRPr lang="ru-RU" sz="1400" b="0" i="1" kern="1200" dirty="0" smtClean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032" marR="2032" marT="2709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0480835"/>
              </p:ext>
            </p:extLst>
          </p:nvPr>
        </p:nvGraphicFramePr>
        <p:xfrm>
          <a:off x="1403647" y="4553259"/>
          <a:ext cx="7560841" cy="534493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16025"/>
                <a:gridCol w="7344816"/>
              </a:tblGrid>
              <a:tr h="15621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7)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2032" marR="2032" marT="2709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effectLst/>
                        </a:rPr>
                        <a:t>по иностранным языкам</a:t>
                      </a:r>
                      <a:endParaRPr lang="ru-RU" sz="1400" b="0" i="1" kern="1200" dirty="0" smtClean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032" marR="2032" marT="2709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1842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8) 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2032" marR="2032" marT="2709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effectLst/>
                        </a:rPr>
                        <a:t>по биологии, физике, истории, географии</a:t>
                      </a:r>
                      <a:r>
                        <a:rPr lang="ru-RU" sz="1400" kern="1200" baseline="0" dirty="0" smtClean="0">
                          <a:effectLst/>
                        </a:rPr>
                        <a:t> </a:t>
                      </a:r>
                      <a:r>
                        <a:rPr lang="ru-RU" sz="1400" kern="1200" dirty="0" smtClean="0">
                          <a:effectLst/>
                        </a:rPr>
                        <a:t>и обществознанию </a:t>
                      </a:r>
                      <a:endParaRPr lang="ru-RU" sz="1400" b="1" i="1" kern="1200" dirty="0" smtClean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032" marR="2032" marT="2709" marB="0" anchor="ctr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6" name="Прямоугольник 25"/>
          <p:cNvSpPr/>
          <p:nvPr/>
        </p:nvSpPr>
        <p:spPr>
          <a:xfrm>
            <a:off x="32364" y="2801720"/>
            <a:ext cx="1309701" cy="21544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b="1" dirty="0" smtClean="0">
                <a:solidFill>
                  <a:schemeClr val="bg2">
                    <a:lumMod val="25000"/>
                  </a:schemeClr>
                </a:solidFill>
              </a:rPr>
              <a:t>6. </a:t>
            </a:r>
            <a:r>
              <a:rPr lang="ru-RU" sz="1400" b="1" dirty="0">
                <a:solidFill>
                  <a:schemeClr val="bg2">
                    <a:lumMod val="25000"/>
                  </a:schemeClr>
                </a:solidFill>
              </a:rPr>
              <a:t>Инструктаж </a:t>
            </a:r>
            <a:r>
              <a:rPr lang="ru-RU" sz="1400" b="1" u="sng" dirty="0">
                <a:solidFill>
                  <a:schemeClr val="bg2">
                    <a:lumMod val="25000"/>
                  </a:schemeClr>
                </a:solidFill>
              </a:rPr>
              <a:t>(после 10.00) </a:t>
            </a:r>
            <a:r>
              <a:rPr lang="ru-RU" sz="1400" b="1" dirty="0">
                <a:solidFill>
                  <a:schemeClr val="bg2">
                    <a:lumMod val="25000"/>
                  </a:schemeClr>
                </a:solidFill>
              </a:rPr>
              <a:t>для участника </a:t>
            </a:r>
            <a:r>
              <a:rPr lang="ru-RU" sz="1400" b="1" dirty="0" smtClean="0">
                <a:solidFill>
                  <a:srgbClr val="008080"/>
                </a:solidFill>
              </a:rPr>
              <a:t>ОГЭ </a:t>
            </a:r>
            <a:r>
              <a:rPr lang="ru-RU" sz="1400" b="1" dirty="0">
                <a:solidFill>
                  <a:schemeClr val="bg2">
                    <a:lumMod val="25000"/>
                  </a:schemeClr>
                </a:solidFill>
              </a:rPr>
              <a:t>о комплектации </a:t>
            </a:r>
            <a:r>
              <a:rPr lang="ru-RU" sz="1400" b="1" dirty="0" smtClean="0">
                <a:solidFill>
                  <a:schemeClr val="bg2">
                    <a:lumMod val="25000"/>
                  </a:schemeClr>
                </a:solidFill>
              </a:rPr>
              <a:t>ЭМ и </a:t>
            </a:r>
            <a:r>
              <a:rPr lang="ru-RU" sz="1400" b="1" dirty="0">
                <a:solidFill>
                  <a:schemeClr val="bg2">
                    <a:lumMod val="25000"/>
                  </a:schemeClr>
                </a:solidFill>
              </a:rPr>
              <a:t>о работе с бланками на экзамены:</a:t>
            </a:r>
          </a:p>
        </p:txBody>
      </p:sp>
      <p:graphicFrame>
        <p:nvGraphicFramePr>
          <p:cNvPr id="27" name="Таблица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2532006"/>
              </p:ext>
            </p:extLst>
          </p:nvPr>
        </p:nvGraphicFramePr>
        <p:xfrm>
          <a:off x="101296" y="2293116"/>
          <a:ext cx="8952897" cy="495300"/>
        </p:xfrm>
        <a:graphic>
          <a:graphicData uri="http://schemas.openxmlformats.org/drawingml/2006/table">
            <a:tbl>
              <a:tblPr>
                <a:tableStyleId>{1FECB4D8-DB02-4DC6-A0A2-4F2EBAE1DC90}</a:tableStyleId>
              </a:tblPr>
              <a:tblGrid>
                <a:gridCol w="393302"/>
                <a:gridCol w="8559595"/>
              </a:tblGrid>
              <a:tr h="34955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5.</a:t>
                      </a:r>
                      <a:endParaRPr lang="ru-RU" sz="18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15" marR="5715" marT="7620" marB="0"/>
                </a:tc>
                <a:tc>
                  <a:txBody>
                    <a:bodyPr/>
                    <a:lstStyle/>
                    <a:p>
                      <a:pPr lvl="0">
                        <a:defRPr/>
                      </a:pPr>
                      <a:r>
                        <a:rPr lang="ru-RU" sz="16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Инструктаж для участника </a:t>
                      </a:r>
                      <a:r>
                        <a:rPr lang="ru-RU" sz="1600" b="1" dirty="0" smtClean="0">
                          <a:solidFill>
                            <a:srgbClr val="008080"/>
                          </a:solidFill>
                        </a:rPr>
                        <a:t>ОГЭ</a:t>
                      </a:r>
                      <a:r>
                        <a:rPr lang="ru-RU" sz="16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, </a:t>
                      </a:r>
                      <a:r>
                        <a:rPr lang="ru-RU" sz="1600" b="1" dirty="0" smtClean="0">
                          <a:solidFill>
                            <a:srgbClr val="FF0000"/>
                          </a:solidFill>
                        </a:rPr>
                        <a:t>ГВЭ</a:t>
                      </a:r>
                      <a:r>
                        <a:rPr lang="ru-RU" sz="16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 о правилах поведения на экзамене </a:t>
                      </a:r>
                      <a:r>
                        <a:rPr lang="ru-RU" sz="1600" b="1" u="sng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(до 10.00) </a:t>
                      </a:r>
                      <a:r>
                        <a:rPr lang="ru-RU" sz="1600" b="0" i="1" dirty="0" smtClean="0">
                          <a:solidFill>
                            <a:srgbClr val="0070C0"/>
                          </a:solidFill>
                        </a:rPr>
                        <a:t>для всех экзаменов одинаковый</a:t>
                      </a:r>
                      <a:endParaRPr lang="ru-RU" sz="1600" b="0" i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15" marR="5715" marT="7620" marB="0"/>
                </a:tc>
              </a:tr>
            </a:tbl>
          </a:graphicData>
        </a:graphic>
      </p:graphicFrame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9115426"/>
              </p:ext>
            </p:extLst>
          </p:nvPr>
        </p:nvGraphicFramePr>
        <p:xfrm>
          <a:off x="4408715" y="5338585"/>
          <a:ext cx="4408322" cy="625191"/>
        </p:xfrm>
        <a:graphic>
          <a:graphicData uri="http://schemas.openxmlformats.org/drawingml/2006/table">
            <a:tbl>
              <a:tblPr>
                <a:tableStyleId>{1FECB4D8-DB02-4DC6-A0A2-4F2EBAE1DC90}</a:tableStyleId>
              </a:tblPr>
              <a:tblGrid>
                <a:gridCol w="285608"/>
                <a:gridCol w="4122714"/>
              </a:tblGrid>
              <a:tr h="32145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effectLst/>
                          <a:latin typeface="+mj-lt"/>
                        </a:rPr>
                        <a:t>1)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2032" marR="2032" marT="2709" marB="0" anchor="ctr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по русскому языку</a:t>
                      </a:r>
                      <a:endParaRPr lang="ru-RU" sz="1600" b="0" i="1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032" marR="2032" marT="2709" marB="0" anchor="ctr">
                    <a:solidFill>
                      <a:srgbClr val="CCCCFF"/>
                    </a:solidFill>
                  </a:tcPr>
                </a:tc>
              </a:tr>
              <a:tr h="30373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effectLst/>
                          <a:latin typeface="+mj-lt"/>
                        </a:rPr>
                        <a:t>2)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2032" marR="2032" marT="2709" marB="0" anchor="ctr"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по математике и предметам по выбору</a:t>
                      </a:r>
                      <a:endParaRPr lang="ru-RU" sz="1600" b="1" i="1" kern="1200" dirty="0" smtClean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2032" marR="2032" marT="2709" marB="0" anchor="ctr">
                    <a:solidFill>
                      <a:srgbClr val="CCCCFF"/>
                    </a:solidFill>
                  </a:tcPr>
                </a:tc>
              </a:tr>
            </a:tbl>
          </a:graphicData>
        </a:graphic>
      </p:graphicFrame>
      <p:sp>
        <p:nvSpPr>
          <p:cNvPr id="23" name="Прямоугольник 22"/>
          <p:cNvSpPr/>
          <p:nvPr/>
        </p:nvSpPr>
        <p:spPr>
          <a:xfrm>
            <a:off x="83470" y="5317446"/>
            <a:ext cx="4325245" cy="830997"/>
          </a:xfrm>
          <a:prstGeom prst="rect">
            <a:avLst/>
          </a:prstGeom>
          <a:solidFill>
            <a:srgbClr val="CCCCFF"/>
          </a:solidFill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</a:rPr>
              <a:t>7. 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</a:rPr>
              <a:t>Инструктаж </a:t>
            </a:r>
            <a:r>
              <a:rPr lang="ru-RU" sz="1600" b="1" u="sng" dirty="0">
                <a:solidFill>
                  <a:schemeClr val="bg2">
                    <a:lumMod val="25000"/>
                  </a:schemeClr>
                </a:solidFill>
              </a:rPr>
              <a:t>(после 10.00) 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</a:rPr>
              <a:t>для участника </a:t>
            </a:r>
            <a:r>
              <a:rPr lang="ru-RU" sz="1600" b="1" dirty="0" smtClean="0">
                <a:solidFill>
                  <a:srgbClr val="C00000"/>
                </a:solidFill>
              </a:rPr>
              <a:t>ГВЭ</a:t>
            </a:r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</a:rPr>
              <a:t>о комплектации </a:t>
            </a:r>
            <a:r>
              <a:rPr lang="ru-RU" sz="1600" b="1" dirty="0" smtClean="0">
                <a:solidFill>
                  <a:schemeClr val="bg2">
                    <a:lumMod val="25000"/>
                  </a:schemeClr>
                </a:solidFill>
              </a:rPr>
              <a:t>ЭМ и </a:t>
            </a:r>
            <a:r>
              <a:rPr lang="ru-RU" sz="1600" b="1" dirty="0">
                <a:solidFill>
                  <a:schemeClr val="bg2">
                    <a:lumMod val="25000"/>
                  </a:schemeClr>
                </a:solidFill>
              </a:rPr>
              <a:t>о работе с бланками на экзамены:</a:t>
            </a:r>
          </a:p>
        </p:txBody>
      </p:sp>
      <p:graphicFrame>
        <p:nvGraphicFramePr>
          <p:cNvPr id="24" name="Таблица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6326271"/>
              </p:ext>
            </p:extLst>
          </p:nvPr>
        </p:nvGraphicFramePr>
        <p:xfrm>
          <a:off x="83471" y="6148443"/>
          <a:ext cx="8715742" cy="473373"/>
        </p:xfrm>
        <a:graphic>
          <a:graphicData uri="http://schemas.openxmlformats.org/drawingml/2006/table">
            <a:tbl>
              <a:tblPr>
                <a:tableStyleId>{1FECB4D8-DB02-4DC6-A0A2-4F2EBAE1DC90}</a:tableStyleId>
              </a:tblPr>
              <a:tblGrid>
                <a:gridCol w="382883"/>
                <a:gridCol w="8332859"/>
              </a:tblGrid>
              <a:tr h="47337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u="none" strike="noStrike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</a:rPr>
                        <a:t>8.</a:t>
                      </a:r>
                      <a:endParaRPr lang="ru-RU" sz="1600" b="1" i="0" u="none" strike="noStrike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15" marR="5715" marT="7620" marB="0"/>
                </a:tc>
                <a:tc>
                  <a:txBody>
                    <a:bodyPr/>
                    <a:lstStyle/>
                    <a:p>
                      <a:pPr lvl="0">
                        <a:defRPr/>
                      </a:pPr>
                      <a:r>
                        <a:rPr lang="ru-RU" sz="16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Инструкции для участника </a:t>
                      </a:r>
                      <a:r>
                        <a:rPr lang="ru-RU" sz="1600" b="1" dirty="0" smtClean="0">
                          <a:solidFill>
                            <a:srgbClr val="FF0000"/>
                          </a:solidFill>
                        </a:rPr>
                        <a:t>ГВЭ</a:t>
                      </a:r>
                      <a:r>
                        <a:rPr lang="ru-RU" sz="16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 о правилах заполнения бланков </a:t>
                      </a:r>
                      <a:endParaRPr lang="ru-RU" sz="1600" b="0" i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15" marR="5715" marT="762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63055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1357</Words>
  <Application>Microsoft Office PowerPoint</Application>
  <PresentationFormat>Экран (4:3)</PresentationFormat>
  <Paragraphs>210</Paragraphs>
  <Slides>14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Чернодубова Лидия Викторовна</dc:creator>
  <cp:lastModifiedBy>Чернодубова Лидия Викторовна</cp:lastModifiedBy>
  <cp:revision>8</cp:revision>
  <dcterms:created xsi:type="dcterms:W3CDTF">2019-10-23T06:22:34Z</dcterms:created>
  <dcterms:modified xsi:type="dcterms:W3CDTF">2020-11-19T15:04:13Z</dcterms:modified>
</cp:coreProperties>
</file>